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46"/>
  </p:notesMasterIdLst>
  <p:handoutMasterIdLst>
    <p:handoutMasterId r:id="rId47"/>
  </p:handoutMasterIdLst>
  <p:sldIdLst>
    <p:sldId id="281" r:id="rId5"/>
    <p:sldId id="362" r:id="rId6"/>
    <p:sldId id="510" r:id="rId7"/>
    <p:sldId id="369" r:id="rId8"/>
    <p:sldId id="612" r:id="rId9"/>
    <p:sldId id="613" r:id="rId10"/>
    <p:sldId id="614" r:id="rId11"/>
    <p:sldId id="616" r:id="rId12"/>
    <p:sldId id="618" r:id="rId13"/>
    <p:sldId id="619" r:id="rId14"/>
    <p:sldId id="643" r:id="rId15"/>
    <p:sldId id="466" r:id="rId16"/>
    <p:sldId id="626" r:id="rId17"/>
    <p:sldId id="628" r:id="rId18"/>
    <p:sldId id="627" r:id="rId19"/>
    <p:sldId id="629" r:id="rId20"/>
    <p:sldId id="625" r:id="rId21"/>
    <p:sldId id="511" r:id="rId22"/>
    <p:sldId id="630" r:id="rId23"/>
    <p:sldId id="644" r:id="rId24"/>
    <p:sldId id="634" r:id="rId25"/>
    <p:sldId id="636" r:id="rId26"/>
    <p:sldId id="638" r:id="rId27"/>
    <p:sldId id="637" r:id="rId28"/>
    <p:sldId id="639" r:id="rId29"/>
    <p:sldId id="640" r:id="rId30"/>
    <p:sldId id="641" r:id="rId31"/>
    <p:sldId id="642" r:id="rId32"/>
    <p:sldId id="620" r:id="rId33"/>
    <p:sldId id="621" r:id="rId34"/>
    <p:sldId id="623" r:id="rId35"/>
    <p:sldId id="624" r:id="rId36"/>
    <p:sldId id="513" r:id="rId37"/>
    <p:sldId id="547" r:id="rId38"/>
    <p:sldId id="538" r:id="rId39"/>
    <p:sldId id="539" r:id="rId40"/>
    <p:sldId id="542" r:id="rId41"/>
    <p:sldId id="543" r:id="rId42"/>
    <p:sldId id="548" r:id="rId43"/>
    <p:sldId id="635" r:id="rId44"/>
    <p:sldId id="546" r:id="rId4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C9D"/>
    <a:srgbClr val="B2C7DA"/>
    <a:srgbClr val="8081B6"/>
    <a:srgbClr val="008F96"/>
    <a:srgbClr val="005800"/>
    <a:srgbClr val="D9D9D9"/>
    <a:srgbClr val="E2E2EE"/>
    <a:srgbClr val="CCFF99"/>
    <a:srgbClr val="B5B6D5"/>
    <a:srgbClr val="9D9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0" autoAdjust="0"/>
    <p:restoredTop sz="64403" autoAdjust="0"/>
  </p:normalViewPr>
  <p:slideViewPr>
    <p:cSldViewPr snapToGrid="0">
      <p:cViewPr varScale="1">
        <p:scale>
          <a:sx n="73" d="100"/>
          <a:sy n="73" d="100"/>
        </p:scale>
        <p:origin x="2052" y="78"/>
      </p:cViewPr>
      <p:guideLst>
        <p:guide pos="360"/>
        <p:guide pos="7392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3/17/2022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2022-03-17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안녕하십니까 이번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팀 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"</a:t>
            </a:r>
            <a:r>
              <a:rPr lang="ko-KR" altLang="en-US" dirty="0">
                <a:latin typeface="+mj-ea"/>
                <a:ea typeface="+mj-ea"/>
              </a:rPr>
              <a:t>티켓에 추억을 부여하다</a:t>
            </a:r>
            <a:r>
              <a:rPr lang="en-US" altLang="ko-KR" dirty="0">
                <a:latin typeface="+mj-ea"/>
                <a:ea typeface="+mj-ea"/>
              </a:rPr>
              <a:t>."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atin typeface="+mj-ea"/>
                <a:ea typeface="+mj-ea"/>
              </a:rPr>
              <a:t>엔에프티켓의</a:t>
            </a:r>
            <a:r>
              <a:rPr lang="ko-KR" altLang="en-US" dirty="0">
                <a:latin typeface="+mj-ea"/>
                <a:ea typeface="+mj-ea"/>
              </a:rPr>
              <a:t> 발표를 맡은 강민구입니다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??? : </a:t>
            </a:r>
            <a:r>
              <a:rPr lang="ko-KR" altLang="en-US" dirty="0">
                <a:latin typeface="+mj-ea"/>
                <a:ea typeface="+mj-ea"/>
              </a:rPr>
              <a:t>캐치프레이즈 </a:t>
            </a:r>
            <a:r>
              <a:rPr lang="ko-KR" altLang="en-US" dirty="0" err="1">
                <a:latin typeface="+mj-ea"/>
                <a:ea typeface="+mj-ea"/>
              </a:rPr>
              <a:t>모집중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1A1A1A"/>
                </a:solidFill>
                <a:effectLst/>
                <a:latin typeface="CJONLYONENEW"/>
              </a:rPr>
              <a:t>CGV </a:t>
            </a:r>
            <a:r>
              <a:rPr lang="ko-KR" altLang="en-US" b="1" i="0" dirty="0">
                <a:solidFill>
                  <a:srgbClr val="1A1A1A"/>
                </a:solidFill>
                <a:effectLst/>
                <a:latin typeface="CJONLYONENEW"/>
              </a:rPr>
              <a:t>포토티켓 </a:t>
            </a:r>
            <a:r>
              <a:rPr lang="en-US" altLang="ko-KR" b="1" i="0" dirty="0">
                <a:solidFill>
                  <a:srgbClr val="1A1A1A"/>
                </a:solidFill>
                <a:effectLst/>
                <a:latin typeface="CJONLYONENEW"/>
              </a:rPr>
              <a:t>: </a:t>
            </a:r>
            <a:r>
              <a:rPr lang="ko-KR" altLang="en-US" b="1" i="0" dirty="0">
                <a:solidFill>
                  <a:srgbClr val="1A1A1A"/>
                </a:solidFill>
                <a:effectLst/>
                <a:latin typeface="CJONLYONENEW"/>
              </a:rPr>
              <a:t>좋은 사람과의 추억을 평생 간직하는 아주 특별한 티켓</a:t>
            </a:r>
            <a:r>
              <a:rPr lang="en-US" altLang="ko-KR" b="1" i="0" dirty="0">
                <a:solidFill>
                  <a:srgbClr val="1A1A1A"/>
                </a:solidFill>
                <a:effectLst/>
                <a:latin typeface="CJONLYONENEW"/>
              </a:rPr>
              <a:t>, </a:t>
            </a:r>
            <a:r>
              <a:rPr lang="ko-KR" altLang="en-US" b="1" i="0" dirty="0">
                <a:solidFill>
                  <a:srgbClr val="1A1A1A"/>
                </a:solidFill>
                <a:effectLst/>
                <a:latin typeface="CJONLYONENEW"/>
              </a:rPr>
              <a:t>세상에 단 하나뿐인 나만의 영화티켓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 규모와 내용이 매우 현실적이라는 점이었습니다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현실에서도 실물 티켓 전용 꽂이를 만들어서 모으거나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추가적인 금액을 내어 티켓을 스티커로 꾸미고</a:t>
            </a:r>
            <a:r>
              <a:rPr lang="en-US" altLang="ko-KR" dirty="0"/>
              <a:t>, </a:t>
            </a:r>
            <a:r>
              <a:rPr lang="ko-KR" altLang="en-US" dirty="0"/>
              <a:t>포토 티켓 등의 프레임에 끼운 물건으로 만드는 문화가 확인되었습니다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 </a:t>
            </a:r>
            <a:r>
              <a:rPr lang="en-US" altLang="ko-KR" dirty="0"/>
              <a:t>CGV</a:t>
            </a:r>
            <a:r>
              <a:rPr lang="ko-KR" altLang="en-US" dirty="0"/>
              <a:t>에서 관련 서비스를 이용해보신 분도 </a:t>
            </a:r>
            <a:r>
              <a:rPr lang="ko-KR" altLang="en-US" dirty="0" err="1"/>
              <a:t>계실것이라고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9714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나만의 물건을 만들기 쉽다는 점도 컸고요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아무래도 나만의 조각상보다 나만의 카드가 만들기 쉽겠죠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26908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여기서 다시 한 번 저희 프로젝트를 소개하겠습니다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프로젝트의 이름은 </a:t>
            </a:r>
            <a:r>
              <a:rPr lang="ko-KR" altLang="en-US" dirty="0" err="1"/>
              <a:t>엔에프티켓입니다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엔에프티로</a:t>
            </a:r>
            <a:r>
              <a:rPr lang="ko-KR" altLang="en-US" dirty="0"/>
              <a:t> 만드는 티켓의 </a:t>
            </a:r>
            <a:r>
              <a:rPr lang="ko-KR" altLang="en-US" dirty="0" err="1"/>
              <a:t>줄임말로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티켓에 블록체인 기술을 적용하여 안전한 거래를 돕고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추억으로 남을 </a:t>
            </a:r>
            <a:r>
              <a:rPr lang="en-US" altLang="ko-KR" dirty="0"/>
              <a:t>NFT</a:t>
            </a:r>
            <a:r>
              <a:rPr lang="ko-KR" altLang="en-US" dirty="0"/>
              <a:t>를 발행하여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전시관을 준비해주어 자랑할 수 </a:t>
            </a:r>
            <a:r>
              <a:rPr lang="ko-KR" altLang="en-US" dirty="0" err="1"/>
              <a:t>있게하거나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메타버스 커뮤니티 입장권 등에 사용할 수 있도록 지원하고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ko-KR" altLang="en-US" dirty="0"/>
              <a:t>어느 한 컬러에 치중하지 않고 조화를 이루는 색들을 선정하고 그것들을 </a:t>
            </a:r>
            <a:r>
              <a:rPr lang="ko-KR" altLang="en-US" dirty="0" err="1"/>
              <a:t>그라데이션시켜</a:t>
            </a:r>
            <a:r>
              <a:rPr lang="en-US" altLang="ko-KR" dirty="0"/>
              <a:t>, </a:t>
            </a:r>
            <a:r>
              <a:rPr lang="ko-KR" altLang="en-US" dirty="0"/>
              <a:t>탈중앙화를 지향하는 </a:t>
            </a:r>
            <a:r>
              <a:rPr lang="en-US" altLang="ko-KR" dirty="0"/>
              <a:t>NFT </a:t>
            </a:r>
            <a:r>
              <a:rPr lang="ko-KR" altLang="en-US" dirty="0"/>
              <a:t>기술 컨셉과 알맞게 지정하였다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8271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저희 프로젝트를 통한 기대효과입니다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플랫폼에서 제공하는 </a:t>
            </a:r>
            <a:r>
              <a:rPr lang="en-US" altLang="ko-KR" dirty="0"/>
              <a:t>NFT</a:t>
            </a:r>
            <a:r>
              <a:rPr lang="ko-KR" altLang="en-US" dirty="0"/>
              <a:t>는 블록체인 위에서 생성되기 때문에 </a:t>
            </a:r>
            <a:r>
              <a:rPr lang="ko-KR" altLang="en-US" dirty="0" err="1"/>
              <a:t>위변조가</a:t>
            </a:r>
            <a:r>
              <a:rPr lang="ko-KR" altLang="en-US" dirty="0"/>
              <a:t>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티켓 시장에 블록체인의 신뢰성을 도입한다면 </a:t>
            </a:r>
            <a:endParaRPr lang="en-US" altLang="ko-KR" dirty="0"/>
          </a:p>
          <a:p>
            <a:r>
              <a:rPr lang="ko-KR" altLang="en-US" dirty="0"/>
              <a:t>수많은 세월 동안 티켓 플랫폼들을 괴롭혀왔던 암표</a:t>
            </a:r>
            <a:r>
              <a:rPr lang="en-US" altLang="ko-KR" dirty="0"/>
              <a:t>, </a:t>
            </a:r>
            <a:r>
              <a:rPr lang="ko-KR" altLang="en-US" dirty="0" err="1"/>
              <a:t>위조표</a:t>
            </a:r>
            <a:r>
              <a:rPr lang="ko-KR" altLang="en-US" dirty="0"/>
              <a:t> 등을 근절할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지금 보시는 화면에서는 블록체인 주소를 바코드의 형태로 변환하고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판매 측에서도 이렇게 생성된 바코드를 실제 서비스에 이용하실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https://barcode.tec-it.com/en</a:t>
            </a:r>
          </a:p>
          <a:p>
            <a:endParaRPr lang="en-US" altLang="ko-KR" dirty="0"/>
          </a:p>
          <a:p>
            <a:r>
              <a:rPr lang="en-US" altLang="ko-KR" dirty="0"/>
              <a:t>Block hash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8250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효과로 기존거래와는 다르게 판매자가 구매자를 인식할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판매자는 이를 통해 해당 </a:t>
            </a:r>
            <a:r>
              <a:rPr lang="en-US" altLang="ko-KR" dirty="0"/>
              <a:t>NFT</a:t>
            </a:r>
            <a:r>
              <a:rPr lang="ko-KR" altLang="en-US" dirty="0"/>
              <a:t>의 소유자를 검색함으로써 기존에도 티켓을 구매한 열성적인 팬인지를 확인할 수 있거나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NFT</a:t>
            </a:r>
            <a:r>
              <a:rPr lang="ko-KR" altLang="en-US" dirty="0"/>
              <a:t>를 보유한자만이 입장할 수 있는 커뮤니티를 구축할 수 있게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커뮤니티 부분에 대해서는 나중에 더 자세히 보여드리도록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93541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차시장</a:t>
            </a:r>
            <a:r>
              <a:rPr lang="en-US" altLang="ko-KR" dirty="0"/>
              <a:t>? </a:t>
            </a:r>
            <a:r>
              <a:rPr lang="ko-KR" altLang="en-US" dirty="0"/>
              <a:t>하면 어 </a:t>
            </a:r>
            <a:r>
              <a:rPr lang="ko-KR" altLang="en-US" dirty="0" err="1"/>
              <a:t>되팔이</a:t>
            </a:r>
            <a:r>
              <a:rPr lang="ko-KR" altLang="en-US" dirty="0"/>
              <a:t> 하고 부정적인 인식이 강하지만 </a:t>
            </a:r>
            <a:r>
              <a:rPr lang="ko-KR" altLang="en-US" dirty="0" err="1"/>
              <a:t>리셀러</a:t>
            </a:r>
            <a:r>
              <a:rPr lang="ko-KR" altLang="en-US" dirty="0"/>
              <a:t> 시장은 공식 시장으로 꾸준히 커져가는 시장입니다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판매자는 스마트 </a:t>
            </a:r>
            <a:r>
              <a:rPr lang="ko-KR" altLang="en-US" dirty="0" err="1"/>
              <a:t>컨트랙트로</a:t>
            </a:r>
            <a:r>
              <a:rPr lang="ko-KR" altLang="en-US" dirty="0"/>
              <a:t> 티켓을 발매할 때 재판매 불가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배 가격까지 등 여러가지 설정을 할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판매자에게 큰 이득이 될 수 있는 점이</a:t>
            </a:r>
            <a:endParaRPr lang="en-US" altLang="ko-KR" dirty="0"/>
          </a:p>
          <a:p>
            <a:r>
              <a:rPr lang="ko-KR" altLang="en-US" dirty="0"/>
              <a:t>기존에는 </a:t>
            </a:r>
            <a:r>
              <a:rPr lang="en-US" altLang="ko-KR" dirty="0"/>
              <a:t>20</a:t>
            </a:r>
            <a:r>
              <a:rPr lang="ko-KR" altLang="en-US" dirty="0"/>
              <a:t>만원 티켓이 프리미엄이 붙어 </a:t>
            </a:r>
            <a:r>
              <a:rPr lang="en-US" altLang="ko-KR" dirty="0"/>
              <a:t>60</a:t>
            </a:r>
            <a:r>
              <a:rPr lang="ko-KR" altLang="en-US" dirty="0"/>
              <a:t>만원에 팔려도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판매 측에 단 한 푼도 들어오지 않았지만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사용자가 탈중앙화 된 스마트 </a:t>
            </a:r>
            <a:r>
              <a:rPr lang="ko-KR" altLang="en-US" dirty="0" err="1"/>
              <a:t>컨트랙트를</a:t>
            </a:r>
            <a:r>
              <a:rPr lang="ko-KR" altLang="en-US" dirty="0"/>
              <a:t> 이용한 재판매를 이용할 경우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예로 든 이득이 된 </a:t>
            </a:r>
            <a:r>
              <a:rPr lang="en-US" altLang="ko-KR" dirty="0"/>
              <a:t>40</a:t>
            </a:r>
            <a:r>
              <a:rPr lang="ko-KR" altLang="en-US" dirty="0"/>
              <a:t>만원 중 </a:t>
            </a:r>
            <a:r>
              <a:rPr lang="en-US" altLang="ko-KR" dirty="0"/>
              <a:t>30%</a:t>
            </a:r>
            <a:r>
              <a:rPr lang="ko-KR" altLang="en-US" dirty="0"/>
              <a:t>는 기존 판매자가 가지게 되게 설정할 수 있는 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향후 모든 재판매에 대해 일정 비율의 로열티를 받는 방식으로 재판매의 이익을 공유 받을 수 있게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10284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서비스 이용자의 욕구를 자극하기 위해 어떻게 보여줄 것인가에 많은 관심을 기울였습니다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중 하나가 유니티를 이용한 </a:t>
            </a:r>
            <a:r>
              <a:rPr lang="ko-KR" altLang="en-US"/>
              <a:t>온라인 메타버스전시기능인데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각각의 사용자는 자신의 공간에다가</a:t>
            </a:r>
            <a:endParaRPr lang="en-US" altLang="ko-KR" dirty="0"/>
          </a:p>
          <a:p>
            <a:r>
              <a:rPr lang="ko-KR" altLang="en-US" dirty="0" err="1"/>
              <a:t>초회판매</a:t>
            </a:r>
            <a:r>
              <a:rPr lang="en-US" altLang="ko-KR" dirty="0"/>
              <a:t>, </a:t>
            </a:r>
            <a:r>
              <a:rPr lang="ko-KR" altLang="en-US" dirty="0"/>
              <a:t>기간판매 달성</a:t>
            </a:r>
            <a:r>
              <a:rPr lang="en-US" altLang="ko-KR" dirty="0"/>
              <a:t>, </a:t>
            </a:r>
            <a:r>
              <a:rPr lang="ko-KR" altLang="en-US" dirty="0"/>
              <a:t>특등석</a:t>
            </a:r>
            <a:r>
              <a:rPr lang="en-US" altLang="ko-KR" dirty="0"/>
              <a:t>, </a:t>
            </a:r>
            <a:r>
              <a:rPr lang="ko-KR" altLang="en-US" dirty="0" err="1"/>
              <a:t>팜플랫</a:t>
            </a:r>
            <a:r>
              <a:rPr lang="en-US" altLang="ko-KR" dirty="0"/>
              <a:t>, </a:t>
            </a:r>
            <a:r>
              <a:rPr lang="ko-KR" altLang="en-US" dirty="0"/>
              <a:t>기념품 등 뽐내고 싶은 </a:t>
            </a:r>
            <a:r>
              <a:rPr lang="en-US" altLang="ko-KR" dirty="0"/>
              <a:t>NFT </a:t>
            </a:r>
            <a:r>
              <a:rPr lang="ko-KR" altLang="en-US" dirty="0"/>
              <a:t>티켓을 전시하거나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본인이 열성적인 팬 또는 전설적인 라이브에 참가한 인원임을 자랑할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42652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판매자와 구매자에게 모두 이득이 되는 서비스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</a:t>
            </a:r>
            <a:r>
              <a:rPr lang="ko-KR" altLang="en-US" dirty="0" err="1"/>
              <a:t>엔에프티켓이</a:t>
            </a:r>
            <a:r>
              <a:rPr lang="ko-KR" altLang="en-US" dirty="0"/>
              <a:t> 어떤 서비스를 제공하고 어떤 기능을 가지고 있는지에 대해 소개하기 전에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발표때는 여러분들이 상대적으로 이입하기 쉽게 구매자 입장에 서서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아까 살짝 나왔죠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대 문화인 김거북씨와 진행하도록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18981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이어서 서비스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9325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저희가 쓸 이번 프로젝트에 쓸 기술 스택입니다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Web3.0</a:t>
            </a:r>
            <a:r>
              <a:rPr lang="ko-KR" altLang="en-US" dirty="0"/>
              <a:t>을 이용한 </a:t>
            </a:r>
            <a:r>
              <a:rPr lang="ko-KR" altLang="en-US" dirty="0" err="1"/>
              <a:t>이더리움</a:t>
            </a:r>
            <a:r>
              <a:rPr lang="ko-KR" altLang="en-US" dirty="0"/>
              <a:t> 네트워크 접속으로 </a:t>
            </a:r>
            <a:r>
              <a:rPr lang="en-US" altLang="ko-KR" dirty="0"/>
              <a:t>NFT </a:t>
            </a:r>
            <a:r>
              <a:rPr lang="ko-KR" altLang="en-US" dirty="0"/>
              <a:t>발행과 스마트 </a:t>
            </a:r>
            <a:r>
              <a:rPr lang="ko-KR" altLang="en-US" dirty="0" err="1"/>
              <a:t>컨트랙트를</a:t>
            </a:r>
            <a:r>
              <a:rPr lang="ko-KR" altLang="en-US" dirty="0"/>
              <a:t> 구현하였고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433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 내용은 보시는 바와 같이 세가지 목차로 나눠서 진행해보고자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792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탈 중앙화를 최대한 의식하여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가능한 핵심적인 로직은 </a:t>
            </a:r>
            <a:r>
              <a:rPr lang="ko-KR" altLang="en-US" dirty="0" err="1"/>
              <a:t>솔리디티를</a:t>
            </a:r>
            <a:r>
              <a:rPr lang="ko-KR" altLang="en-US" dirty="0"/>
              <a:t> 이용한 스마트 </a:t>
            </a:r>
            <a:r>
              <a:rPr lang="ko-KR" altLang="en-US" dirty="0" err="1"/>
              <a:t>컨트랙트로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편의와 속도가 필요한 </a:t>
            </a:r>
            <a:r>
              <a:rPr lang="ko-KR" altLang="en-US" dirty="0" err="1"/>
              <a:t>로직만을</a:t>
            </a:r>
            <a:r>
              <a:rPr lang="ko-KR" altLang="en-US" dirty="0"/>
              <a:t> </a:t>
            </a:r>
            <a:r>
              <a:rPr lang="ko-KR" altLang="en-US" dirty="0" err="1"/>
              <a:t>백에서</a:t>
            </a:r>
            <a:r>
              <a:rPr lang="ko-KR" altLang="en-US" dirty="0"/>
              <a:t> 처리하였습니다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26372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이어서 어떤 식으로 만들어질지 보여드릴 와이어 프레임입니다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사이트 </a:t>
            </a:r>
            <a:r>
              <a:rPr lang="ko-KR" altLang="en-US" dirty="0" err="1"/>
              <a:t>랜드페이지인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메인페이지에서는</a:t>
            </a:r>
            <a:r>
              <a:rPr lang="ko-KR" altLang="en-US" dirty="0"/>
              <a:t> </a:t>
            </a:r>
            <a:r>
              <a:rPr lang="ko-KR" altLang="en-US" dirty="0" err="1"/>
              <a:t>최상단</a:t>
            </a:r>
            <a:r>
              <a:rPr lang="ko-KR" altLang="en-US" dirty="0"/>
              <a:t> </a:t>
            </a:r>
            <a:r>
              <a:rPr lang="ko-KR" altLang="en-US" dirty="0" err="1"/>
              <a:t>네브바를</a:t>
            </a:r>
            <a:r>
              <a:rPr lang="ko-KR" altLang="en-US" dirty="0"/>
              <a:t> 기준으로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처음 와서 어색하실 분들을 위한 정보를 담은 캐로셀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판매중인 티켓 연관 공연 리스트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7795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티켓을 꾸미는 나만의 티켓 만들기 페이지로 이동하거나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55340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재판매 시장을 보실 수 있고요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18866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마켓 페이지로 가시면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카테고리를 통한 분류나 검색기능이 포함되어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좀 더 자세한 내용이 제공되며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66931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공연이 자세히 보고 결제할 수 있는 상세 페이지를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01325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외에도 기본적인 프로필 페이지나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52160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푸터같은</a:t>
            </a:r>
            <a:r>
              <a:rPr lang="ko-KR" altLang="en-US" dirty="0"/>
              <a:t> 세세한 구현까지 고려하고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5847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서비스 소개 마지막으로 저희 프로젝트의 주요 기능입니다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우선 </a:t>
            </a:r>
            <a:r>
              <a:rPr lang="en-US" altLang="ko-KR" dirty="0"/>
              <a:t>NFT </a:t>
            </a:r>
            <a:r>
              <a:rPr lang="ko-KR" altLang="en-US" dirty="0"/>
              <a:t>프로젝트인 만큼 </a:t>
            </a:r>
            <a:r>
              <a:rPr lang="en-US" altLang="ko-KR" dirty="0"/>
              <a:t>NFT </a:t>
            </a:r>
            <a:r>
              <a:rPr lang="ko-KR" altLang="en-US" dirty="0"/>
              <a:t>발행 </a:t>
            </a:r>
            <a:r>
              <a:rPr lang="ko-KR" altLang="en-US" dirty="0" err="1"/>
              <a:t>필수죠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보시고 </a:t>
            </a:r>
            <a:r>
              <a:rPr lang="ko-KR" altLang="en-US" dirty="0" err="1"/>
              <a:t>계신건</a:t>
            </a:r>
            <a:r>
              <a:rPr lang="ko-KR" altLang="en-US" dirty="0"/>
              <a:t> 저희 프로젝트에서 최초로 발행한 </a:t>
            </a:r>
            <a:r>
              <a:rPr lang="en-US" altLang="ko-KR" dirty="0"/>
              <a:t>NFT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할로윈 호박입니다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세계에 둘도 없는 나만의 호박을 보고 계십니다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48792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두번째로 저희는 판매자 측에서도 티켓을 커스텀 하거나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VIP </a:t>
            </a:r>
            <a:r>
              <a:rPr lang="ko-KR" altLang="en-US" dirty="0"/>
              <a:t>좌석 일반 좌석 등 등급별로 다른 티켓을 주게 하여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구매자의 욕구를 자극하는 것을 지원하고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레어티켓</a:t>
            </a:r>
            <a:r>
              <a:rPr lang="en-US" altLang="ko-KR" dirty="0"/>
              <a:t>? </a:t>
            </a:r>
            <a:r>
              <a:rPr lang="ko-KR" altLang="en-US" dirty="0"/>
              <a:t>그건 못 참지</a:t>
            </a:r>
            <a:r>
              <a:rPr lang="en-US" altLang="ko-KR" dirty="0"/>
              <a:t>. </a:t>
            </a:r>
            <a:r>
              <a:rPr lang="ko-KR" altLang="en-US" dirty="0"/>
              <a:t>하시는 분들을 위한 재판매 시장도 잊지 말아주세요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29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35422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배경부터 들어가 볼까요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10605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다음은</a:t>
            </a:r>
            <a:r>
              <a:rPr lang="en-US" altLang="ko-KR" dirty="0"/>
              <a:t>, </a:t>
            </a:r>
            <a:r>
              <a:rPr lang="ko-KR" altLang="en-US" dirty="0"/>
              <a:t>나만의 티켓을 만들기 위한 티켓 꾸미기 기능입니다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알기 쉬운 예시를 </a:t>
            </a:r>
            <a:r>
              <a:rPr lang="ko-KR" altLang="en-US" dirty="0" err="1"/>
              <a:t>보여드리기</a:t>
            </a:r>
            <a:r>
              <a:rPr lang="ko-KR" altLang="en-US" dirty="0"/>
              <a:t> 위해서 준비했습니다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</a:t>
            </a:r>
            <a:r>
              <a:rPr lang="ko-KR" altLang="en-US" dirty="0" err="1"/>
              <a:t>보시는건</a:t>
            </a:r>
            <a:r>
              <a:rPr lang="ko-KR" altLang="en-US" dirty="0"/>
              <a:t> 거북씨가 현재 </a:t>
            </a:r>
            <a:r>
              <a:rPr lang="ko-KR" altLang="en-US" dirty="0" err="1"/>
              <a:t>엔에프티켓에서</a:t>
            </a:r>
            <a:r>
              <a:rPr lang="ko-KR" altLang="en-US" dirty="0"/>
              <a:t> 제공되는 이미지 편집 기능을 이용하여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하트 스티커</a:t>
            </a:r>
            <a:r>
              <a:rPr lang="en-US" altLang="ko-KR" dirty="0"/>
              <a:t>, </a:t>
            </a:r>
            <a:r>
              <a:rPr lang="ko-KR" altLang="en-US" dirty="0"/>
              <a:t>제공된 스탬프</a:t>
            </a:r>
            <a:r>
              <a:rPr lang="en-US" altLang="ko-KR" dirty="0"/>
              <a:t>, </a:t>
            </a:r>
            <a:r>
              <a:rPr lang="ko-KR" altLang="en-US" dirty="0"/>
              <a:t>검은 사각형 등으로 나만의 티켓을 만들고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티켓 이미지를 </a:t>
            </a:r>
            <a:r>
              <a:rPr lang="en-US" altLang="ko-KR" dirty="0"/>
              <a:t>IPFS </a:t>
            </a:r>
            <a:r>
              <a:rPr lang="ko-KR" altLang="en-US" dirty="0"/>
              <a:t>이미지 서버에 올리는 장면입니다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49107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메타버스 커뮤니티 얘기 </a:t>
            </a:r>
            <a:r>
              <a:rPr lang="ko-KR" altLang="en-US" dirty="0" err="1"/>
              <a:t>나오실때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에이 </a:t>
            </a:r>
            <a:r>
              <a:rPr lang="en-US" altLang="ko-KR" dirty="0"/>
              <a:t>NFT </a:t>
            </a:r>
            <a:r>
              <a:rPr lang="ko-KR" altLang="en-US" dirty="0"/>
              <a:t>구현도 바쁘고 </a:t>
            </a:r>
            <a:r>
              <a:rPr lang="en-US" altLang="ko-KR" dirty="0"/>
              <a:t>3</a:t>
            </a:r>
            <a:r>
              <a:rPr lang="ko-KR" altLang="en-US" dirty="0"/>
              <a:t>주 남았는데 가능하겠어</a:t>
            </a:r>
            <a:r>
              <a:rPr lang="en-US" altLang="ko-KR" dirty="0"/>
              <a:t>? </a:t>
            </a:r>
            <a:r>
              <a:rPr lang="ko-KR" altLang="en-US" dirty="0"/>
              <a:t>라고 생각하신 여러분들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그런 걱정을 </a:t>
            </a:r>
            <a:r>
              <a:rPr lang="ko-KR" altLang="en-US" dirty="0" err="1"/>
              <a:t>덜어드리기</a:t>
            </a:r>
            <a:r>
              <a:rPr lang="ko-KR" altLang="en-US" dirty="0"/>
              <a:t> 위해 기술적으로는 이미 거의 구현 마무리 단계라고 말씀드리고 싶습니다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보시는 건 실제 </a:t>
            </a:r>
            <a:r>
              <a:rPr lang="ko-KR" altLang="en-US" dirty="0" err="1"/>
              <a:t>개발화면인데</a:t>
            </a:r>
            <a:r>
              <a:rPr lang="en-US" altLang="ko-KR" dirty="0"/>
              <a:t>, </a:t>
            </a:r>
            <a:r>
              <a:rPr lang="ko-KR" altLang="en-US" dirty="0"/>
              <a:t>화면 민구</a:t>
            </a:r>
            <a:r>
              <a:rPr lang="en-US" altLang="ko-KR" dirty="0"/>
              <a:t>/</a:t>
            </a:r>
            <a:r>
              <a:rPr lang="ko-KR" altLang="en-US" dirty="0"/>
              <a:t>완수가 뛰어다니고 있죠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벽에 </a:t>
            </a:r>
            <a:r>
              <a:rPr lang="en-US" altLang="ko-KR" dirty="0"/>
              <a:t>IPFS </a:t>
            </a:r>
            <a:r>
              <a:rPr lang="ko-KR" altLang="en-US" dirty="0"/>
              <a:t>이미지 서버에 올린 티켓이 걸려있고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전시물 배치해서 밑에 반짝 </a:t>
            </a:r>
            <a:r>
              <a:rPr lang="ko-KR" altLang="en-US" dirty="0" err="1"/>
              <a:t>거리고</a:t>
            </a:r>
            <a:r>
              <a:rPr lang="ko-KR" altLang="en-US" dirty="0"/>
              <a:t> 아 저거 </a:t>
            </a:r>
            <a:r>
              <a:rPr lang="ko-KR" altLang="en-US" dirty="0" err="1"/>
              <a:t>레어카드라</a:t>
            </a:r>
            <a:r>
              <a:rPr lang="ko-KR" altLang="en-US" dirty="0"/>
              <a:t> 저렇습니다</a:t>
            </a:r>
            <a:r>
              <a:rPr lang="en-US" altLang="ko-KR" dirty="0"/>
              <a:t>. </a:t>
            </a:r>
            <a:r>
              <a:rPr lang="ko-KR" altLang="en-US" dirty="0"/>
              <a:t>색상 </a:t>
            </a:r>
            <a:r>
              <a:rPr lang="ko-KR" altLang="en-US" dirty="0" err="1"/>
              <a:t>바꿀수</a:t>
            </a:r>
            <a:r>
              <a:rPr lang="ko-KR" altLang="en-US" dirty="0"/>
              <a:t> 있어요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살짝이지만</a:t>
            </a:r>
            <a:r>
              <a:rPr lang="ko-KR" altLang="en-US" dirty="0"/>
              <a:t> 채팅도 나오고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여기서는 안 나오지만 마우스로 카메라 구도나 시야도 </a:t>
            </a:r>
            <a:r>
              <a:rPr lang="ko-KR" altLang="en-US" dirty="0" err="1"/>
              <a:t>바꿀수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흔히들 말하는 </a:t>
            </a:r>
            <a:r>
              <a:rPr lang="ko-KR" altLang="en-US" dirty="0" err="1"/>
              <a:t>갓겜의</a:t>
            </a:r>
            <a:r>
              <a:rPr lang="ko-KR" altLang="en-US" dirty="0"/>
              <a:t> 조건 점프까지 </a:t>
            </a:r>
            <a:r>
              <a:rPr lang="ko-KR" altLang="en-US" dirty="0" err="1"/>
              <a:t>구현되어있습니다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그러니까 </a:t>
            </a:r>
            <a:r>
              <a:rPr lang="ko-KR" altLang="en-US" dirty="0" err="1"/>
              <a:t>여기서부터는</a:t>
            </a:r>
            <a:r>
              <a:rPr lang="ko-KR" altLang="en-US" dirty="0"/>
              <a:t> 어떻게 꾸밀지 </a:t>
            </a:r>
            <a:r>
              <a:rPr lang="ko-KR" altLang="en-US" dirty="0" err="1"/>
              <a:t>인데요</a:t>
            </a:r>
            <a:r>
              <a:rPr lang="en-US" altLang="ko-KR" dirty="0"/>
              <a:t>. </a:t>
            </a:r>
            <a:r>
              <a:rPr lang="ko-KR" altLang="en-US" dirty="0"/>
              <a:t>이부분은 </a:t>
            </a:r>
            <a:r>
              <a:rPr lang="en-US" altLang="ko-KR" dirty="0"/>
              <a:t>3</a:t>
            </a:r>
            <a:r>
              <a:rPr lang="ko-KR" altLang="en-US" dirty="0"/>
              <a:t>주 후에 뵙겠습니다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3176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전시관을 확장해 로비를 만들고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NFT </a:t>
            </a:r>
            <a:r>
              <a:rPr lang="ko-KR" altLang="en-US" dirty="0"/>
              <a:t>소지를 출입조건으로 하면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 커뮤니티의 완성입니다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101365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저희 발표 </a:t>
            </a:r>
            <a:r>
              <a:rPr lang="ko-KR" altLang="en-US"/>
              <a:t>마무리 짓고자합니다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94842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주차까지 </a:t>
            </a:r>
            <a:r>
              <a:rPr lang="ko-KR" altLang="en-US" dirty="0" err="1"/>
              <a:t>새로운걸</a:t>
            </a:r>
            <a:r>
              <a:rPr lang="ko-KR" altLang="en-US" dirty="0"/>
              <a:t> 정신없이 달리고 배우면서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 진행해주시는 저희 자랑스러운 </a:t>
            </a:r>
            <a:r>
              <a:rPr lang="ko-KR" altLang="en-US" dirty="0" err="1"/>
              <a:t>팀원분들이시고요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도메인을 중심으로 기본 </a:t>
            </a:r>
            <a:r>
              <a:rPr lang="ko-KR" altLang="en-US" dirty="0" err="1"/>
              <a:t>풀스택으로</a:t>
            </a:r>
            <a:r>
              <a:rPr lang="ko-KR" altLang="en-US" dirty="0"/>
              <a:t> 활동해주고 계십니다</a:t>
            </a:r>
            <a:r>
              <a:rPr lang="en-US" altLang="ko-KR" dirty="0"/>
              <a:t>.</a:t>
            </a:r>
            <a:r>
              <a:rPr lang="ko-KR" altLang="en-US" dirty="0"/>
              <a:t>ㄴ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</a:t>
            </a:r>
            <a:r>
              <a:rPr lang="ko-KR" altLang="en-US" dirty="0"/>
              <a:t>저 같은 경우는 기술 고문</a:t>
            </a:r>
            <a:r>
              <a:rPr lang="en-US" altLang="ko-KR" dirty="0"/>
              <a:t>, </a:t>
            </a:r>
            <a:r>
              <a:rPr lang="ko-KR" altLang="en-US" dirty="0"/>
              <a:t>형준씨가 </a:t>
            </a:r>
            <a:r>
              <a:rPr lang="ko-KR" altLang="en-US" dirty="0" err="1"/>
              <a:t>아키텍쳐</a:t>
            </a:r>
            <a:r>
              <a:rPr lang="ko-KR" altLang="en-US" dirty="0"/>
              <a:t> 설계</a:t>
            </a:r>
            <a:r>
              <a:rPr lang="en-US" altLang="ko-KR" dirty="0"/>
              <a:t>, </a:t>
            </a:r>
            <a:r>
              <a:rPr lang="ko-KR" altLang="en-US" dirty="0" err="1"/>
              <a:t>기솔씨가</a:t>
            </a:r>
            <a:r>
              <a:rPr lang="ko-KR" altLang="en-US" dirty="0"/>
              <a:t> 기획 및 디자인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식으로 큰 틀을 잡아서 각자의 도메인을 담당하고 다른 분들이 협업 하시는 식으로 작업하였습니다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67203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앞으로의 향후 계획 중 굵직한 내용을 담아 정리하여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949343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6</a:t>
            </a:r>
            <a:r>
              <a:rPr lang="ko-KR" altLang="en-US" dirty="0"/>
              <a:t>주차까지 그래프로 표현하여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867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지금까지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팀의 </a:t>
            </a:r>
            <a:r>
              <a:rPr lang="ko-KR" altLang="en-US" dirty="0" err="1">
                <a:latin typeface="+mj-ea"/>
                <a:ea typeface="+mj-ea"/>
              </a:rPr>
              <a:t>엔에프티켓이었습니다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감사합니다</a:t>
            </a:r>
            <a:r>
              <a:rPr lang="en-US" altLang="ko-KR" dirty="0">
                <a:latin typeface="+mj-ea"/>
                <a:ea typeface="+mj-ea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2551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j-ea"/>
                <a:ea typeface="+mj-ea"/>
              </a:rPr>
              <a:t>그러면 저희 가볍게 </a:t>
            </a:r>
            <a:r>
              <a:rPr lang="ko-KR" altLang="en-US" dirty="0" err="1">
                <a:latin typeface="+mj-ea"/>
                <a:ea typeface="+mj-ea"/>
              </a:rPr>
              <a:t>질문받으면서</a:t>
            </a:r>
            <a:r>
              <a:rPr lang="ko-KR" altLang="en-US" dirty="0">
                <a:latin typeface="+mj-ea"/>
                <a:ea typeface="+mj-ea"/>
              </a:rPr>
              <a:t> 시연을 종료하고 싶습니다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3735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그런 노력의 </a:t>
            </a:r>
            <a:r>
              <a:rPr lang="ko-KR" altLang="en-US" dirty="0" err="1"/>
              <a:t>결정체죠</a:t>
            </a:r>
            <a:r>
              <a:rPr lang="en-US" altLang="ko-KR" dirty="0"/>
              <a:t>. 1300 </a:t>
            </a:r>
            <a:r>
              <a:rPr lang="ko-KR" altLang="en-US" dirty="0" err="1"/>
              <a:t>커밋</a:t>
            </a:r>
            <a:r>
              <a:rPr lang="ko-KR" altLang="en-US" dirty="0"/>
              <a:t> 달성할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정말로 수고 많으셨고</a:t>
            </a:r>
            <a:r>
              <a:rPr lang="en-US" altLang="ko-KR" dirty="0"/>
              <a:t>, </a:t>
            </a:r>
            <a:r>
              <a:rPr lang="ko-KR" altLang="en-US" dirty="0"/>
              <a:t>이 자리를 빌려 고맙다는 말씀을 전해드리고 싶습니다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</a:t>
            </a:r>
            <a:r>
              <a:rPr lang="ko-KR" altLang="en-US" dirty="0"/>
              <a:t>파이프 라인</a:t>
            </a:r>
            <a:r>
              <a:rPr lang="en-US" altLang="ko-KR" dirty="0"/>
              <a:t>+ fix</a:t>
            </a:r>
            <a:r>
              <a:rPr lang="ko-KR" altLang="en-US" dirty="0"/>
              <a:t>가 좀 먹긴 하였지만</a:t>
            </a:r>
            <a:r>
              <a:rPr lang="en-US" altLang="ko-KR" dirty="0"/>
              <a:t>. 1</a:t>
            </a:r>
            <a:r>
              <a:rPr lang="ko-KR" altLang="en-US" dirty="0"/>
              <a:t>파일 </a:t>
            </a:r>
            <a:r>
              <a:rPr lang="en-US" altLang="ko-KR" dirty="0"/>
              <a:t>1</a:t>
            </a:r>
            <a:r>
              <a:rPr lang="ko-KR" altLang="en-US" dirty="0" err="1"/>
              <a:t>커밋</a:t>
            </a:r>
            <a:r>
              <a:rPr lang="ko-KR" altLang="en-US" dirty="0"/>
              <a:t> 문화를 달성하기 위해 노력한 덕분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0658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특화프로젝트로 </a:t>
            </a:r>
            <a:r>
              <a:rPr lang="ko-KR" altLang="en-US" dirty="0" err="1"/>
              <a:t>엔에프티</a:t>
            </a:r>
            <a:r>
              <a:rPr lang="ko-KR" altLang="en-US" dirty="0"/>
              <a:t> 프로젝트를 진행하게 된 저희 </a:t>
            </a:r>
            <a:r>
              <a:rPr lang="en-US" altLang="ko-KR" dirty="0"/>
              <a:t>2</a:t>
            </a:r>
            <a:r>
              <a:rPr lang="ko-KR" altLang="en-US" dirty="0"/>
              <a:t>팀은</a:t>
            </a:r>
            <a:endParaRPr lang="en-US" altLang="ko-KR" dirty="0"/>
          </a:p>
          <a:p>
            <a:r>
              <a:rPr lang="ko-KR" altLang="en-US" dirty="0"/>
              <a:t>블록체인과 </a:t>
            </a:r>
            <a:r>
              <a:rPr lang="en-US" altLang="ko-KR" dirty="0"/>
              <a:t>NFT</a:t>
            </a:r>
            <a:r>
              <a:rPr lang="ko-KR" altLang="en-US" dirty="0"/>
              <a:t>의 특징을 고려하여 무슨 서비스를 제공할지 고민해보았습니다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78256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현재의 절차</a:t>
            </a:r>
            <a:endParaRPr lang="en-US" altLang="ko-K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판매자가 티켓을 등록</a:t>
            </a:r>
            <a:endParaRPr lang="en-US" altLang="ko-K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구매자가 티켓을 구매</a:t>
            </a:r>
            <a:endParaRPr lang="en-US" altLang="ko-K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err="1"/>
              <a:t>백에서</a:t>
            </a:r>
            <a:r>
              <a:rPr lang="ko-KR" altLang="en-US" dirty="0"/>
              <a:t> 티켓 이미지를 </a:t>
            </a:r>
            <a:r>
              <a:rPr lang="en-US" altLang="ko-KR" dirty="0"/>
              <a:t>IPFS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해당 이미지 주소를 받아서 프론트에서 </a:t>
            </a:r>
            <a:r>
              <a:rPr lang="en-US" altLang="ko-KR" dirty="0"/>
              <a:t>web3</a:t>
            </a:r>
            <a:r>
              <a:rPr lang="ko-KR" altLang="en-US" dirty="0"/>
              <a:t>으로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요청</a:t>
            </a:r>
            <a:endParaRPr lang="en-US" altLang="ko-K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* </a:t>
            </a:r>
            <a:r>
              <a:rPr lang="ko-KR" altLang="en-US" dirty="0">
                <a:latin typeface="+mj-ea"/>
                <a:ea typeface="+mj-ea"/>
              </a:rPr>
              <a:t>저는 제가 </a:t>
            </a:r>
            <a:r>
              <a:rPr lang="en-US" altLang="ko-KR" dirty="0">
                <a:latin typeface="+mj-ea"/>
                <a:ea typeface="+mj-ea"/>
              </a:rPr>
              <a:t>NFT</a:t>
            </a:r>
            <a:r>
              <a:rPr lang="ko-KR" altLang="en-US" dirty="0">
                <a:latin typeface="+mj-ea"/>
                <a:ea typeface="+mj-ea"/>
              </a:rPr>
              <a:t>와 블록체인 스마트 </a:t>
            </a:r>
            <a:r>
              <a:rPr lang="ko-KR" altLang="en-US" dirty="0" err="1">
                <a:latin typeface="+mj-ea"/>
                <a:ea typeface="+mj-ea"/>
              </a:rPr>
              <a:t>컨트랙트에</a:t>
            </a:r>
            <a:r>
              <a:rPr lang="ko-KR" altLang="en-US" dirty="0">
                <a:latin typeface="+mj-ea"/>
                <a:ea typeface="+mj-ea"/>
              </a:rPr>
              <a:t> 대해 어떠한 설명을 하지 않았다는 것을 </a:t>
            </a:r>
            <a:r>
              <a:rPr lang="ko-KR" altLang="en-US" dirty="0" err="1">
                <a:latin typeface="+mj-ea"/>
                <a:ea typeface="+mj-ea"/>
              </a:rPr>
              <a:t>깨달았습니다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560361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보신 저희 프로젝트와 발표는 위와 같은 레퍼런스를 참조하여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ko-KR" altLang="en-US" dirty="0" err="1"/>
              <a:t>튜플리는</a:t>
            </a:r>
            <a:r>
              <a:rPr lang="ko-KR" altLang="en-US" dirty="0"/>
              <a:t> 이번 발표에 폰트</a:t>
            </a:r>
            <a:r>
              <a:rPr lang="en-US" altLang="ko-KR" dirty="0"/>
              <a:t>, </a:t>
            </a:r>
            <a:r>
              <a:rPr lang="ko-KR" altLang="en-US" dirty="0"/>
              <a:t>이모티콘 </a:t>
            </a:r>
            <a:r>
              <a:rPr lang="ko-KR" altLang="en-US" dirty="0" err="1"/>
              <a:t>짤방</a:t>
            </a:r>
            <a:r>
              <a:rPr lang="ko-KR" altLang="en-US" dirty="0"/>
              <a:t> 하나까지 저작권을 준수하였음을 공언하면서</a:t>
            </a:r>
            <a:r>
              <a:rPr lang="en-US" altLang="ko-KR"/>
              <a:t>,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개인정보 이용약관 </a:t>
            </a:r>
            <a:r>
              <a:rPr lang="en-US" altLang="ko-KR" dirty="0"/>
              <a:t>from </a:t>
            </a:r>
            <a:r>
              <a:rPr lang="ko-KR" altLang="en-US" dirty="0" err="1"/>
              <a:t>개인정보종합포털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서비스 이용약관 </a:t>
            </a:r>
            <a:r>
              <a:rPr lang="en-US" altLang="ko-KR" dirty="0"/>
              <a:t>from </a:t>
            </a:r>
            <a:r>
              <a:rPr lang="ko-KR" altLang="en-US" dirty="0"/>
              <a:t>공정거래 위원회</a:t>
            </a:r>
            <a:r>
              <a:rPr lang="en-US" altLang="ko-KR" dirty="0"/>
              <a:t>(</a:t>
            </a:r>
            <a:r>
              <a:rPr lang="ko-KR" altLang="en-US" dirty="0"/>
              <a:t>전자상거래 표준약관</a:t>
            </a:r>
            <a:r>
              <a:rPr lang="en-US" altLang="ko-KR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* </a:t>
            </a:r>
            <a:r>
              <a:rPr lang="ko-KR" altLang="en-US" dirty="0"/>
              <a:t>추가할 내용 있는지 체크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41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3761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 저희 팀은 </a:t>
            </a:r>
            <a:r>
              <a:rPr lang="en-US" altLang="ko-KR" dirty="0"/>
              <a:t>NFT</a:t>
            </a:r>
            <a:r>
              <a:rPr lang="ko-KR" altLang="en-US" dirty="0"/>
              <a:t>라는 특징을 살린 물건을 파는 플랫폼을 만들자는 결론에 도달하였고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팔 물품으로 </a:t>
            </a:r>
            <a:r>
              <a:rPr lang="en-US" altLang="ko-KR" dirty="0"/>
              <a:t>NFT</a:t>
            </a:r>
            <a:r>
              <a:rPr lang="ko-KR" altLang="en-US" dirty="0"/>
              <a:t>의 희소성을 이용해 수집 욕구</a:t>
            </a:r>
            <a:r>
              <a:rPr lang="en-US" altLang="ko-KR" dirty="0"/>
              <a:t>, </a:t>
            </a:r>
            <a:r>
              <a:rPr lang="ko-KR" altLang="en-US" dirty="0"/>
              <a:t>소장 욕구</a:t>
            </a:r>
            <a:r>
              <a:rPr lang="en-US" altLang="ko-KR" dirty="0"/>
              <a:t>, </a:t>
            </a:r>
            <a:r>
              <a:rPr lang="ko-KR" altLang="en-US" dirty="0"/>
              <a:t>현시 욕구와 같은 인간의 원초적인 욕구를 자극할 수 있는 물건을 찾아봤습니다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 저는 그런 욕구 없거나 저게 무슨 원초적 욕구야 </a:t>
            </a:r>
            <a:r>
              <a:rPr lang="ko-KR" altLang="en-US" dirty="0" err="1"/>
              <a:t>라고</a:t>
            </a:r>
            <a:r>
              <a:rPr lang="ko-KR" altLang="en-US" dirty="0"/>
              <a:t> 말씀하시는 분들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여러분들의 </a:t>
            </a:r>
            <a:r>
              <a:rPr lang="ko-KR" altLang="en-US" dirty="0" err="1"/>
              <a:t>어린시대와</a:t>
            </a:r>
            <a:r>
              <a:rPr lang="ko-KR" altLang="en-US" dirty="0"/>
              <a:t> 저 찬란히 빛나는 </a:t>
            </a:r>
            <a:r>
              <a:rPr lang="ko-KR" altLang="en-US" dirty="0" err="1"/>
              <a:t>띠부띠부</a:t>
            </a:r>
            <a:r>
              <a:rPr lang="ko-KR" altLang="en-US" dirty="0"/>
              <a:t> 파이리를 보고도 </a:t>
            </a:r>
            <a:endParaRPr lang="en-US" altLang="ko-KR" dirty="0"/>
          </a:p>
          <a:p>
            <a:r>
              <a:rPr lang="ko-KR" altLang="en-US" dirty="0"/>
              <a:t>과연 그런 말씀을 하실 수 있을까요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69228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최종적으로 저희 팀이 주목한 상품은 티켓입니다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1626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저희 팀이 왜 티켓을 주목했는지에 대해 말씀드리고 싶은데요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구매자의 특징입니다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블록체인 거래는 높은 장벽을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첫 결제가 그런데</a:t>
            </a:r>
            <a:r>
              <a:rPr lang="en-US" altLang="ko-KR" dirty="0"/>
              <a:t>, </a:t>
            </a:r>
            <a:r>
              <a:rPr lang="ko-KR" altLang="en-US" dirty="0"/>
              <a:t>많은 분들은 지갑은 커녕 </a:t>
            </a:r>
            <a:endParaRPr lang="en-US" altLang="ko-KR" dirty="0"/>
          </a:p>
          <a:p>
            <a:r>
              <a:rPr lang="ko-KR" altLang="en-US" dirty="0"/>
              <a:t>코인이나 </a:t>
            </a:r>
            <a:r>
              <a:rPr lang="ko-KR" altLang="en-US" dirty="0" err="1"/>
              <a:t>이더도</a:t>
            </a:r>
            <a:r>
              <a:rPr lang="ko-KR" altLang="en-US" dirty="0"/>
              <a:t> 가지고 있지 않은 상황이기에 메타마스크 같은 지갑 관리 및 결제 모듈 설치가 필요하고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막상 거래하려고 해도 구매자가 수수료를 내야한다고</a:t>
            </a:r>
            <a:r>
              <a:rPr lang="en-US" altLang="ko-KR" dirty="0"/>
              <a:t>? </a:t>
            </a:r>
            <a:r>
              <a:rPr lang="ko-KR" altLang="en-US" dirty="0"/>
              <a:t>같은 처음보는 문화에 당황하고 거부감을 가지기 쉽습니다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4347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높은 장벽</a:t>
            </a:r>
            <a:r>
              <a:rPr lang="en-US" altLang="ko-KR" dirty="0"/>
              <a:t>, </a:t>
            </a:r>
            <a:r>
              <a:rPr lang="ko-KR" altLang="en-US" dirty="0"/>
              <a:t>어색한 문화를 사소한 것으로 만들 수 있는 것은 무엇일까 라는 질문에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</a:t>
            </a:r>
            <a:r>
              <a:rPr lang="ko-KR" altLang="en-US" dirty="0" err="1"/>
              <a:t>오빠야를</a:t>
            </a:r>
            <a:r>
              <a:rPr lang="ko-KR" altLang="en-US" dirty="0"/>
              <a:t> 향한 빠심이나</a:t>
            </a:r>
            <a:r>
              <a:rPr lang="en-US" altLang="ko-KR" dirty="0"/>
              <a:t> </a:t>
            </a:r>
            <a:r>
              <a:rPr lang="ko-KR" altLang="en-US" dirty="0"/>
              <a:t>물건을 가지고 싶어하고 </a:t>
            </a:r>
            <a:r>
              <a:rPr lang="ko-KR" altLang="en-US" dirty="0" err="1"/>
              <a:t>최애를</a:t>
            </a:r>
            <a:r>
              <a:rPr lang="en-US" altLang="ko-KR" dirty="0"/>
              <a:t> </a:t>
            </a:r>
            <a:r>
              <a:rPr lang="ko-KR" altLang="en-US" dirty="0"/>
              <a:t>덕질하고 싶은 욕구를 가진 분들을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고객으로 삼으면 되지 않을까 하는 대답을 내놓았습니다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9688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물건의 가격입니다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티켓은 공연이나 콘서트</a:t>
            </a:r>
            <a:r>
              <a:rPr lang="en-US" altLang="ko-KR" dirty="0"/>
              <a:t>,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/>
              <a:t>영화 등 카테고리에 따라 갈리긴 하지만</a:t>
            </a:r>
            <a:endParaRPr lang="en-US" altLang="ko-KR" dirty="0"/>
          </a:p>
          <a:p>
            <a:r>
              <a:rPr lang="ko-KR" altLang="en-US" dirty="0"/>
              <a:t>기본적인</a:t>
            </a:r>
            <a:r>
              <a:rPr lang="en-US" altLang="ko-KR" dirty="0"/>
              <a:t> </a:t>
            </a:r>
            <a:r>
              <a:rPr lang="ko-KR" altLang="en-US" dirty="0"/>
              <a:t>가격 규모가 </a:t>
            </a:r>
            <a:r>
              <a:rPr lang="en-US" altLang="ko-KR" dirty="0"/>
              <a:t>3</a:t>
            </a:r>
            <a:r>
              <a:rPr lang="ko-KR" altLang="en-US" dirty="0"/>
              <a:t>만원 </a:t>
            </a:r>
            <a:r>
              <a:rPr lang="en-US" altLang="ko-KR" dirty="0"/>
              <a:t>~ 30</a:t>
            </a:r>
            <a:r>
              <a:rPr lang="ko-KR" altLang="en-US" dirty="0"/>
              <a:t>만원 정도인 기호품입니다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성격과 규모상 일상생활에 영향을 미치거나 </a:t>
            </a:r>
            <a:endParaRPr lang="en-US" altLang="ko-KR" dirty="0"/>
          </a:p>
          <a:p>
            <a:r>
              <a:rPr lang="ko-KR" altLang="en-US" dirty="0"/>
              <a:t>부동산</a:t>
            </a:r>
            <a:r>
              <a:rPr lang="en-US" altLang="ko-KR" dirty="0"/>
              <a:t>, </a:t>
            </a:r>
            <a:r>
              <a:rPr lang="ko-KR" altLang="en-US" dirty="0"/>
              <a:t>차 구매 같이 인생을 바꾸는 거래도 아니고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덤으로 기호품이라 법적 규제 등에 흔들림이 적다</a:t>
            </a:r>
            <a:r>
              <a:rPr lang="en-US" altLang="ko-KR" dirty="0"/>
              <a:t>.</a:t>
            </a:r>
            <a:r>
              <a:rPr lang="ko-KR" altLang="en-US" dirty="0"/>
              <a:t>는 이점을 가지고 있다는 점에도 주목하였습니다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8793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724400" y="6310376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43" y="147159"/>
            <a:ext cx="10168128" cy="732424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CA61F-2951-4FC8-8F0B-9AF72B336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3968" y="6234262"/>
            <a:ext cx="19907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" y="0"/>
            <a:ext cx="11695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4BBE63-CA6D-492F-BBED-975A6A52BA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3968" y="6234262"/>
            <a:ext cx="19907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4724400" y="6395261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798D6B4-DC1E-4745-9E7D-62D71276D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0496" y="6478418"/>
            <a:ext cx="2743200" cy="237549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2" r:id="rId3"/>
    <p:sldLayoutId id="2147483727" r:id="rId4"/>
    <p:sldLayoutId id="2147483736" r:id="rId5"/>
    <p:sldLayoutId id="2147483730" r:id="rId6"/>
    <p:sldLayoutId id="2147483731" r:id="rId7"/>
    <p:sldLayoutId id="2147483732" r:id="rId8"/>
    <p:sldLayoutId id="2147483725" r:id="rId9"/>
    <p:sldLayoutId id="2147483733" r:id="rId10"/>
    <p:sldLayoutId id="2147483734" r:id="rId11"/>
    <p:sldLayoutId id="2147483735" r:id="rId12"/>
    <p:sldLayoutId id="2147483726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2.png"/><Relationship Id="rId3" Type="http://schemas.openxmlformats.org/officeDocument/2006/relationships/image" Target="../media/image30.png"/><Relationship Id="rId21" Type="http://schemas.openxmlformats.org/officeDocument/2006/relationships/image" Target="../media/image45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3.png"/><Relationship Id="rId10" Type="http://schemas.openxmlformats.org/officeDocument/2006/relationships/image" Target="../media/image37.png"/><Relationship Id="rId19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2.png"/><Relationship Id="rId2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g"/><Relationship Id="rId5" Type="http://schemas.openxmlformats.org/officeDocument/2006/relationships/image" Target="../media/image24.png"/><Relationship Id="rId4" Type="http://schemas.openxmlformats.org/officeDocument/2006/relationships/image" Target="../media/image60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tc.go.kr/" TargetMode="External"/><Relationship Id="rId3" Type="http://schemas.openxmlformats.org/officeDocument/2006/relationships/hyperlink" Target="https://docs.spring.io/spring-framework/docs/current/reference/html/" TargetMode="External"/><Relationship Id="rId7" Type="http://schemas.openxmlformats.org/officeDocument/2006/relationships/hyperlink" Target="https://developers.kakao.com/docs/latest/ko/kakaopay/commo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irebase.google.com/docs/" TargetMode="External"/><Relationship Id="rId5" Type="http://schemas.openxmlformats.org/officeDocument/2006/relationships/hyperlink" Target="https://developers.google.com/youtube/documentation?hl=ko" TargetMode="External"/><Relationship Id="rId10" Type="http://schemas.openxmlformats.org/officeDocument/2006/relationships/hyperlink" Target="https://www.copyright.or.kr/main.do" TargetMode="External"/><Relationship Id="rId4" Type="http://schemas.openxmlformats.org/officeDocument/2006/relationships/hyperlink" Target="https://vuejs.org/v2/guide/" TargetMode="External"/><Relationship Id="rId9" Type="http://schemas.openxmlformats.org/officeDocument/2006/relationships/hyperlink" Target="http://www.privacy.go.k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7CAEA6DA-D75D-40BF-879F-910BE018B278}"/>
              </a:ext>
            </a:extLst>
          </p:cNvPr>
          <p:cNvSpPr txBox="1">
            <a:spLocks/>
          </p:cNvSpPr>
          <p:nvPr/>
        </p:nvSpPr>
        <p:spPr>
          <a:xfrm>
            <a:off x="9622436" y="6092042"/>
            <a:ext cx="2569564" cy="651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Presented by 2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5A5D9F-0661-40A9-A97F-DBBA140BFDB4}"/>
              </a:ext>
            </a:extLst>
          </p:cNvPr>
          <p:cNvGrpSpPr/>
          <p:nvPr/>
        </p:nvGrpSpPr>
        <p:grpSpPr>
          <a:xfrm>
            <a:off x="4322972" y="3839154"/>
            <a:ext cx="3567572" cy="450288"/>
            <a:chOff x="4722867" y="3502152"/>
            <a:chExt cx="2746266" cy="372139"/>
          </a:xfrm>
        </p:grpSpPr>
        <p:sp>
          <p:nvSpPr>
            <p:cNvPr id="24" name="모서리가 둥근 직사각형 18">
              <a:extLst>
                <a:ext uri="{FF2B5EF4-FFF2-40B4-BE49-F238E27FC236}">
                  <a16:creationId xmlns:a16="http://schemas.microsoft.com/office/drawing/2014/main" id="{35BEB872-993E-486E-A9F1-85F3C4F63CAC}"/>
                </a:ext>
              </a:extLst>
            </p:cNvPr>
            <p:cNvSpPr/>
            <p:nvPr/>
          </p:nvSpPr>
          <p:spPr>
            <a:xfrm>
              <a:off x="4722867" y="3502152"/>
              <a:ext cx="2746266" cy="3721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8449E8-4578-404D-ADF4-3B527C66331F}"/>
                </a:ext>
              </a:extLst>
            </p:cNvPr>
            <p:cNvSpPr txBox="1"/>
            <p:nvPr/>
          </p:nvSpPr>
          <p:spPr>
            <a:xfrm>
              <a:off x="4766326" y="3548323"/>
              <a:ext cx="2659348" cy="27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티켓에 추억을 부여하다</a:t>
              </a:r>
              <a:r>
                <a:rPr lang="en-US" altLang="ko-KR" sz="16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506BDA-F390-4E7D-890F-BACC3856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181" y="2598603"/>
            <a:ext cx="4281638" cy="7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90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티켓 어째서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현실적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A83736-DF5C-4EFC-9D7C-880ED95A9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84860" y="3071487"/>
            <a:ext cx="2263390" cy="2887453"/>
          </a:xfrm>
          <a:prstGeom prst="rect">
            <a:avLst/>
          </a:prstGeom>
        </p:spPr>
      </p:pic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503CDA39-8346-4E95-B7E5-6DEEBB72612D}"/>
              </a:ext>
            </a:extLst>
          </p:cNvPr>
          <p:cNvSpPr/>
          <p:nvPr/>
        </p:nvSpPr>
        <p:spPr>
          <a:xfrm>
            <a:off x="1520279" y="1938566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티켓 꽂이</a:t>
            </a:r>
          </a:p>
        </p:txBody>
      </p:sp>
      <p:sp>
        <p:nvSpPr>
          <p:cNvPr id="6" name="사각형: 둥근 모서리 14">
            <a:extLst>
              <a:ext uri="{FF2B5EF4-FFF2-40B4-BE49-F238E27FC236}">
                <a16:creationId xmlns:a16="http://schemas.microsoft.com/office/drawing/2014/main" id="{B24C112E-4BE4-4BE0-B86D-A4024CA5C43B}"/>
              </a:ext>
            </a:extLst>
          </p:cNvPr>
          <p:cNvSpPr/>
          <p:nvPr/>
        </p:nvSpPr>
        <p:spPr>
          <a:xfrm>
            <a:off x="8850964" y="1938566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포토 티켓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A3897A9-85BB-430A-AEB5-98820EC76C77}"/>
              </a:ext>
            </a:extLst>
          </p:cNvPr>
          <p:cNvCxnSpPr/>
          <p:nvPr/>
        </p:nvCxnSpPr>
        <p:spPr>
          <a:xfrm>
            <a:off x="3975100" y="1938566"/>
            <a:ext cx="0" cy="402282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3B0497BE-2A05-43F6-9591-3C371F2A4AC7}"/>
              </a:ext>
            </a:extLst>
          </p:cNvPr>
          <p:cNvSpPr/>
          <p:nvPr/>
        </p:nvSpPr>
        <p:spPr>
          <a:xfrm>
            <a:off x="5185621" y="1938566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스티커사진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C6A7-E579-42A5-BF66-0063F0FCACE3}"/>
              </a:ext>
            </a:extLst>
          </p:cNvPr>
          <p:cNvCxnSpPr/>
          <p:nvPr/>
        </p:nvCxnSpPr>
        <p:spPr>
          <a:xfrm>
            <a:off x="8026400" y="1938566"/>
            <a:ext cx="0" cy="402282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0008392-82AF-4B8A-80D2-81C144336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50" y="3440715"/>
            <a:ext cx="2945904" cy="20790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95B89D-4415-4B1F-99A4-034BB9145BBB}"/>
              </a:ext>
            </a:extLst>
          </p:cNvPr>
          <p:cNvSpPr/>
          <p:nvPr/>
        </p:nvSpPr>
        <p:spPr>
          <a:xfrm>
            <a:off x="1757082" y="1257842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 세계에서 매우 익숙한 문화를 반영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1DB569-F547-4F50-8BAD-87227830A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777" y="3355042"/>
            <a:ext cx="2585947" cy="25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50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90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티켓 어째서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현실적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95B89D-4415-4B1F-99A4-034BB9145BBB}"/>
              </a:ext>
            </a:extLst>
          </p:cNvPr>
          <p:cNvSpPr/>
          <p:nvPr/>
        </p:nvSpPr>
        <p:spPr>
          <a:xfrm>
            <a:off x="1757082" y="1269553"/>
            <a:ext cx="8677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가공난이도 차이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F43CF2-7F23-4640-8AEC-90BDE29E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2240701"/>
            <a:ext cx="2357925" cy="3318779"/>
          </a:xfrm>
          <a:prstGeom prst="rect">
            <a:avLst/>
          </a:prstGeom>
        </p:spPr>
      </p:pic>
      <p:sp>
        <p:nvSpPr>
          <p:cNvPr id="8" name="L 도형 7">
            <a:extLst>
              <a:ext uri="{FF2B5EF4-FFF2-40B4-BE49-F238E27FC236}">
                <a16:creationId xmlns:a16="http://schemas.microsoft.com/office/drawing/2014/main" id="{7C26F468-7ECC-4F77-9590-3AFD5A129259}"/>
              </a:ext>
            </a:extLst>
          </p:cNvPr>
          <p:cNvSpPr/>
          <p:nvPr/>
        </p:nvSpPr>
        <p:spPr>
          <a:xfrm rot="2813291">
            <a:off x="5308599" y="3423710"/>
            <a:ext cx="990600" cy="990600"/>
          </a:xfrm>
          <a:prstGeom prst="corner">
            <a:avLst>
              <a:gd name="adj1" fmla="val 21795"/>
              <a:gd name="adj2" fmla="val 24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E42F035-6F37-4321-8E1C-869F9D310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677" y="2494701"/>
            <a:ext cx="4311802" cy="25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57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305797" y="3278464"/>
            <a:ext cx="7580406" cy="28610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NFT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Ticket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줄임말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 컨셉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</a:p>
          <a:p>
            <a:pPr marL="0" indent="0" algn="ctr">
              <a:buNone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티켓의 안전거래와 사용을 돕고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indent="0" algn="ctr"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티켓을 꾸며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NFT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발매하여 전시할 공간을 제공하며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커뮤니티의 입장권으로 쓸 수 있음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marL="0" indent="0" algn="ctr" latinLnBrk="1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심볼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티켓형 사각형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ctr" latinLnBrk="1"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테마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Color]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형광색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90727" y="1265861"/>
            <a:ext cx="8210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티켓</a:t>
            </a:r>
            <a:r>
              <a:rPr lang="en-US" altLang="ko-KR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전시관</a:t>
            </a:r>
            <a:r>
              <a:rPr lang="en-US" altLang="ko-KR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i="1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i="1" dirty="0">
              <a:solidFill>
                <a:srgbClr val="5B5C9D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3171BB-D812-4653-8E32-A3F9622B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460" y="2087025"/>
            <a:ext cx="4281638" cy="7989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2BE11B-9A2D-467F-9271-1AD3BAAEE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092" y="1869124"/>
            <a:ext cx="2142333" cy="12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0" y="371158"/>
            <a:ext cx="90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암표와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위조표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방지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암표나 위조표를 막을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실제로 사용할 수 있는 고유 바코드로 변환가능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2ACCC9-C306-491A-8325-845E3D840B64}"/>
              </a:ext>
            </a:extLst>
          </p:cNvPr>
          <p:cNvGrpSpPr/>
          <p:nvPr/>
        </p:nvGrpSpPr>
        <p:grpSpPr>
          <a:xfrm>
            <a:off x="2868029" y="2376196"/>
            <a:ext cx="6746226" cy="878954"/>
            <a:chOff x="2880146" y="2376196"/>
            <a:chExt cx="6746226" cy="878954"/>
          </a:xfrm>
        </p:grpSpPr>
        <p:sp>
          <p:nvSpPr>
            <p:cNvPr id="8" name="모서리가 둥근 직사각형 13">
              <a:extLst>
                <a:ext uri="{FF2B5EF4-FFF2-40B4-BE49-F238E27FC236}">
                  <a16:creationId xmlns:a16="http://schemas.microsoft.com/office/drawing/2014/main" id="{33C37AAD-B02C-4071-A6B7-B663E9E2D919}"/>
                </a:ext>
              </a:extLst>
            </p:cNvPr>
            <p:cNvSpPr/>
            <p:nvPr/>
          </p:nvSpPr>
          <p:spPr>
            <a:xfrm>
              <a:off x="2880146" y="2376196"/>
              <a:ext cx="6746226" cy="87895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089ACD-536F-44E4-8E99-92B554EE0F96}"/>
                </a:ext>
              </a:extLst>
            </p:cNvPr>
            <p:cNvSpPr txBox="1"/>
            <p:nvPr/>
          </p:nvSpPr>
          <p:spPr>
            <a:xfrm>
              <a:off x="3247290" y="2584841"/>
              <a:ext cx="6011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0xjasdlf212xo0aslsdfzxckjzlcerqwkmlm</a:t>
              </a: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7BD60EF-D66E-476D-87C0-DE141E494A24}"/>
              </a:ext>
            </a:extLst>
          </p:cNvPr>
          <p:cNvSpPr/>
          <p:nvPr/>
        </p:nvSpPr>
        <p:spPr>
          <a:xfrm rot="5400000">
            <a:off x="5809718" y="3517899"/>
            <a:ext cx="862849" cy="685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A717F6-8E75-4385-9213-70DF6BD51AF9}"/>
              </a:ext>
            </a:extLst>
          </p:cNvPr>
          <p:cNvGrpSpPr/>
          <p:nvPr/>
        </p:nvGrpSpPr>
        <p:grpSpPr>
          <a:xfrm>
            <a:off x="2557672" y="4451879"/>
            <a:ext cx="7366940" cy="1111350"/>
            <a:chOff x="2557672" y="4451879"/>
            <a:chExt cx="7366940" cy="1111350"/>
          </a:xfrm>
        </p:grpSpPr>
        <p:sp>
          <p:nvSpPr>
            <p:cNvPr id="10" name="모서리가 둥근 직사각형 13">
              <a:extLst>
                <a:ext uri="{FF2B5EF4-FFF2-40B4-BE49-F238E27FC236}">
                  <a16:creationId xmlns:a16="http://schemas.microsoft.com/office/drawing/2014/main" id="{F9787825-1BB1-4DFB-86F5-BE48DBA6F60D}"/>
                </a:ext>
              </a:extLst>
            </p:cNvPr>
            <p:cNvSpPr/>
            <p:nvPr/>
          </p:nvSpPr>
          <p:spPr>
            <a:xfrm>
              <a:off x="2557672" y="4451879"/>
              <a:ext cx="7366940" cy="11113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8EA197-6F89-4C27-B87E-42C5BA648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2470" y="4576130"/>
              <a:ext cx="6697344" cy="862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49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510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구매자 확인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판매자가 구매자를 인식하고 확인할 수 있음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노쇼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사재기에 활용하거나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열성적인 팬을 위한 커뮤니티 구성 가능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5A690-4545-44F7-BB43-5AE81F839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79" y="4497387"/>
            <a:ext cx="1354639" cy="97456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A00DDE3-AA42-4A18-8511-1B0654E0A611}"/>
              </a:ext>
            </a:extLst>
          </p:cNvPr>
          <p:cNvGrpSpPr/>
          <p:nvPr/>
        </p:nvGrpSpPr>
        <p:grpSpPr>
          <a:xfrm>
            <a:off x="3511500" y="4270118"/>
            <a:ext cx="760125" cy="670950"/>
            <a:chOff x="1560786" y="2257559"/>
            <a:chExt cx="2552497" cy="236414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05F6584-46A2-46D9-886E-7246DD370D9B}"/>
                </a:ext>
              </a:extLst>
            </p:cNvPr>
            <p:cNvSpPr/>
            <p:nvPr/>
          </p:nvSpPr>
          <p:spPr>
            <a:xfrm>
              <a:off x="1654961" y="2257559"/>
              <a:ext cx="2364146" cy="2364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6FD9151-AA1B-4DD4-ADB9-7FB2F8306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2"/>
            <a:stretch/>
          </p:blipFill>
          <p:spPr>
            <a:xfrm>
              <a:off x="1560786" y="2371060"/>
              <a:ext cx="2552497" cy="2137144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FE778A-1949-430F-8F03-81B7DD40E29F}"/>
              </a:ext>
            </a:extLst>
          </p:cNvPr>
          <p:cNvGrpSpPr/>
          <p:nvPr/>
        </p:nvGrpSpPr>
        <p:grpSpPr>
          <a:xfrm>
            <a:off x="4568881" y="4270118"/>
            <a:ext cx="760125" cy="670950"/>
            <a:chOff x="1560786" y="2257559"/>
            <a:chExt cx="2552497" cy="236414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F95FB8D-6E23-4CE9-90EC-A2B84B188845}"/>
                </a:ext>
              </a:extLst>
            </p:cNvPr>
            <p:cNvSpPr/>
            <p:nvPr/>
          </p:nvSpPr>
          <p:spPr>
            <a:xfrm>
              <a:off x="1654961" y="2257559"/>
              <a:ext cx="2364146" cy="2364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BEB7A1-AFD1-4FFE-8CF0-C122624E1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2"/>
            <a:stretch/>
          </p:blipFill>
          <p:spPr>
            <a:xfrm>
              <a:off x="1560786" y="2371060"/>
              <a:ext cx="2552497" cy="213714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DAACD01-5AD1-46C9-9A61-7570EFF40249}"/>
              </a:ext>
            </a:extLst>
          </p:cNvPr>
          <p:cNvGrpSpPr/>
          <p:nvPr/>
        </p:nvGrpSpPr>
        <p:grpSpPr>
          <a:xfrm>
            <a:off x="4568881" y="5169294"/>
            <a:ext cx="760125" cy="670950"/>
            <a:chOff x="1560786" y="2257559"/>
            <a:chExt cx="2552497" cy="236414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2F7FECF-F586-47B9-909F-5E6240FBB50F}"/>
                </a:ext>
              </a:extLst>
            </p:cNvPr>
            <p:cNvSpPr/>
            <p:nvPr/>
          </p:nvSpPr>
          <p:spPr>
            <a:xfrm>
              <a:off x="1654961" y="2257559"/>
              <a:ext cx="2364146" cy="2364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FA68AC3-7EE7-4CC7-9549-DE6A6E35E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2"/>
            <a:stretch/>
          </p:blipFill>
          <p:spPr>
            <a:xfrm>
              <a:off x="1560786" y="2371060"/>
              <a:ext cx="2552497" cy="213714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6BE651D-F6F8-43C3-9F1E-27B989D78B0D}"/>
              </a:ext>
            </a:extLst>
          </p:cNvPr>
          <p:cNvGrpSpPr/>
          <p:nvPr/>
        </p:nvGrpSpPr>
        <p:grpSpPr>
          <a:xfrm>
            <a:off x="3511499" y="5169921"/>
            <a:ext cx="760125" cy="670950"/>
            <a:chOff x="1560786" y="2257559"/>
            <a:chExt cx="2552497" cy="2364146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BA94EC5-786A-4B02-9C29-458A935A27C2}"/>
                </a:ext>
              </a:extLst>
            </p:cNvPr>
            <p:cNvSpPr/>
            <p:nvPr/>
          </p:nvSpPr>
          <p:spPr>
            <a:xfrm>
              <a:off x="1654961" y="2257559"/>
              <a:ext cx="2364146" cy="2364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6293824-4321-488F-A507-813218B0F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2"/>
            <a:stretch/>
          </p:blipFill>
          <p:spPr>
            <a:xfrm>
              <a:off x="1560786" y="2371060"/>
              <a:ext cx="2552497" cy="2137144"/>
            </a:xfrm>
            <a:prstGeom prst="rect">
              <a:avLst/>
            </a:prstGeom>
          </p:spPr>
        </p:pic>
      </p:grp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B1272D22-4403-45D4-AF8C-EE2B6EAC74D3}"/>
              </a:ext>
            </a:extLst>
          </p:cNvPr>
          <p:cNvSpPr/>
          <p:nvPr/>
        </p:nvSpPr>
        <p:spPr>
          <a:xfrm>
            <a:off x="2820946" y="2553823"/>
            <a:ext cx="3007097" cy="1536835"/>
          </a:xfrm>
          <a:prstGeom prst="wedgeRoundRectCallout">
            <a:avLst>
              <a:gd name="adj1" fmla="val -67823"/>
              <a:gd name="adj2" fmla="val 6311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 이 분은 우리 공연에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 번 오신 분이구나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7D6400-4D08-4610-9870-2D69A8448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387" y="2609152"/>
            <a:ext cx="4775872" cy="2991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6E1654-930F-415B-A95A-AEE5908C6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1895" y="2750740"/>
            <a:ext cx="1219200" cy="57150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5195942-CACA-465E-80EC-FE45B72A52D2}"/>
              </a:ext>
            </a:extLst>
          </p:cNvPr>
          <p:cNvCxnSpPr/>
          <p:nvPr/>
        </p:nvCxnSpPr>
        <p:spPr>
          <a:xfrm>
            <a:off x="6293864" y="2563426"/>
            <a:ext cx="0" cy="332464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004322-2D35-4D9B-977B-5A57B52AB736}"/>
              </a:ext>
            </a:extLst>
          </p:cNvPr>
          <p:cNvSpPr txBox="1"/>
          <p:nvPr/>
        </p:nvSpPr>
        <p:spPr>
          <a:xfrm>
            <a:off x="7832612" y="5637042"/>
            <a:ext cx="379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나이키 랜드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메타버스를 선언하며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056D2F-7AAB-47E0-92DE-9DBE3E463A0F}"/>
              </a:ext>
            </a:extLst>
          </p:cNvPr>
          <p:cNvSpPr txBox="1"/>
          <p:nvPr/>
        </p:nvSpPr>
        <p:spPr>
          <a:xfrm>
            <a:off x="1302867" y="5577941"/>
            <a:ext cx="135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[SSAFY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콘서트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5DDBCA-F145-4895-9865-65F14627E2B9}"/>
              </a:ext>
            </a:extLst>
          </p:cNvPr>
          <p:cNvSpPr txBox="1"/>
          <p:nvPr/>
        </p:nvSpPr>
        <p:spPr>
          <a:xfrm>
            <a:off x="960785" y="2952908"/>
            <a:ext cx="135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7185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510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- 2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시장 활성화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꾸준히 성장하는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리셀러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시장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재판매 시장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판매자는 재판매 기준을 설정하거나 향후 모든 재판매에 대한 로열티를 받을 수 있음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b="1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4B582-0C43-4A75-8B6A-6AFBE0A3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09" y="2329192"/>
            <a:ext cx="6829641" cy="3534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66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D7A5AF-DF5C-41EE-9992-5036F9D4D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410" y="2242902"/>
            <a:ext cx="3924160" cy="23544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5101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전시공간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333F23-3399-4065-B2D0-2E655395DD02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티켓 전시 기능 제공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실제로 그 티켓을 보유한 사람임을 알 수 있음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2BE79A-BFC0-4415-A772-3236FFC7F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073" y="3827812"/>
            <a:ext cx="3528988" cy="23544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D6336F-AC04-4BE4-8A97-C03F1C4AC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595" y="3853305"/>
            <a:ext cx="4146593" cy="23290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A86360-9D41-4BD9-A6D2-FC9D2BA16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11" y="2242902"/>
            <a:ext cx="4129590" cy="25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4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페르소나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모서리가 둥근 직사각형 13">
            <a:extLst>
              <a:ext uri="{FF2B5EF4-FFF2-40B4-BE49-F238E27FC236}">
                <a16:creationId xmlns:a16="http://schemas.microsoft.com/office/drawing/2014/main" id="{1E2D3CB4-319F-4C2A-B255-41A2BEAC3C44}"/>
              </a:ext>
            </a:extLst>
          </p:cNvPr>
          <p:cNvSpPr/>
          <p:nvPr/>
        </p:nvSpPr>
        <p:spPr>
          <a:xfrm>
            <a:off x="987056" y="1222748"/>
            <a:ext cx="10217889" cy="45613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657649-B995-48D9-9A8F-E2B6340EFCA2}"/>
              </a:ext>
            </a:extLst>
          </p:cNvPr>
          <p:cNvGrpSpPr/>
          <p:nvPr/>
        </p:nvGrpSpPr>
        <p:grpSpPr>
          <a:xfrm>
            <a:off x="1721818" y="2225661"/>
            <a:ext cx="2552497" cy="2364146"/>
            <a:chOff x="1560786" y="2257559"/>
            <a:chExt cx="2552497" cy="236414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6628D8A-571F-437E-9D08-E59CC099D952}"/>
                </a:ext>
              </a:extLst>
            </p:cNvPr>
            <p:cNvSpPr/>
            <p:nvPr/>
          </p:nvSpPr>
          <p:spPr>
            <a:xfrm>
              <a:off x="1654961" y="2257559"/>
              <a:ext cx="2364146" cy="2364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342E778-70B2-4D3B-BCC4-D31A1B87E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2"/>
            <a:stretch/>
          </p:blipFill>
          <p:spPr>
            <a:xfrm>
              <a:off x="1560786" y="2371060"/>
              <a:ext cx="2552497" cy="2137144"/>
            </a:xfrm>
            <a:prstGeom prst="rect">
              <a:avLst/>
            </a:prstGeom>
          </p:spPr>
        </p:pic>
      </p:grp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FCED540-4DE6-466A-B6A1-A41613715190}"/>
              </a:ext>
            </a:extLst>
          </p:cNvPr>
          <p:cNvSpPr txBox="1">
            <a:spLocks/>
          </p:cNvSpPr>
          <p:nvPr/>
        </p:nvSpPr>
        <p:spPr>
          <a:xfrm>
            <a:off x="5009076" y="1902972"/>
            <a:ext cx="6349155" cy="4026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김거북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28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매달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번은 콘서트를 다님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최애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있음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티켓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팜플렛등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추억 모음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니즈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놓친 티켓을 안전하게 구매하고 싶음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</a:t>
            </a:r>
            <a:r>
              <a:rPr lang="ko-KR" altLang="en-US" sz="1800" dirty="0" err="1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콜렉션을</a:t>
            </a:r>
            <a:r>
              <a:rPr lang="ko-KR" altLang="en-US" sz="1800" dirty="0">
                <a:solidFill>
                  <a:srgbClr val="5B5C9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자랑하고 싶음</a:t>
            </a:r>
            <a:endParaRPr lang="en-US" altLang="ko-KR" sz="1800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나와 같은 공연을 보러 다니는 사람들과 만나고 싶음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290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서비스 소개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818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1" y="371158"/>
            <a:ext cx="364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EB0EA5-CBCB-476C-A2C9-1352BBE5E870}"/>
              </a:ext>
            </a:extLst>
          </p:cNvPr>
          <p:cNvSpPr/>
          <p:nvPr/>
        </p:nvSpPr>
        <p:spPr>
          <a:xfrm>
            <a:off x="8272306" y="4590099"/>
            <a:ext cx="2566655" cy="134300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788A3E-0602-4352-9387-F98C689BF58B}"/>
              </a:ext>
            </a:extLst>
          </p:cNvPr>
          <p:cNvSpPr/>
          <p:nvPr/>
        </p:nvSpPr>
        <p:spPr>
          <a:xfrm>
            <a:off x="5604473" y="4591241"/>
            <a:ext cx="1426401" cy="1346538"/>
          </a:xfrm>
          <a:prstGeom prst="roundRect">
            <a:avLst/>
          </a:prstGeom>
          <a:noFill/>
          <a:ln w="28575">
            <a:solidFill>
              <a:srgbClr val="808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B72E23-29DB-49BD-B39D-E3FF1E65A81C}"/>
              </a:ext>
            </a:extLst>
          </p:cNvPr>
          <p:cNvSpPr/>
          <p:nvPr/>
        </p:nvSpPr>
        <p:spPr>
          <a:xfrm>
            <a:off x="5827821" y="4354050"/>
            <a:ext cx="981332" cy="236049"/>
          </a:xfrm>
          <a:prstGeom prst="rect">
            <a:avLst/>
          </a:prstGeom>
          <a:solidFill>
            <a:srgbClr val="808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B10037-28D8-4A55-B05F-B67E661DEA5C}"/>
              </a:ext>
            </a:extLst>
          </p:cNvPr>
          <p:cNvSpPr/>
          <p:nvPr/>
        </p:nvSpPr>
        <p:spPr>
          <a:xfrm>
            <a:off x="8282744" y="4351715"/>
            <a:ext cx="1047408" cy="2404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41B7CEB-B6FC-4164-B037-0292019D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412" y="4672974"/>
            <a:ext cx="841971" cy="84197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50D3877-0FA7-4413-B113-C1EFBDD60997}"/>
              </a:ext>
            </a:extLst>
          </p:cNvPr>
          <p:cNvSpPr txBox="1"/>
          <p:nvPr/>
        </p:nvSpPr>
        <p:spPr>
          <a:xfrm>
            <a:off x="8473012" y="5430015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Maria DB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77D2C21-A8AF-48B3-BAF9-1E146459D425}"/>
              </a:ext>
            </a:extLst>
          </p:cNvPr>
          <p:cNvGrpSpPr/>
          <p:nvPr/>
        </p:nvGrpSpPr>
        <p:grpSpPr>
          <a:xfrm>
            <a:off x="4551142" y="5084105"/>
            <a:ext cx="440683" cy="102949"/>
            <a:chOff x="3876611" y="2457668"/>
            <a:chExt cx="682706" cy="95484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54CEC6E-EFDC-4312-80EE-54C096DF1E03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FE7F546-8999-49DF-9C95-8A55DCF84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8781248-98A9-40A3-AFEF-0E93CBF28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621" y="4846336"/>
            <a:ext cx="550673" cy="50976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8C7151F-5100-4EDB-A3D6-F1B18E88D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568" y="4788088"/>
            <a:ext cx="677079" cy="6770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6B0E1E0-D0BC-4C06-B1D7-E5B084A0D305}"/>
              </a:ext>
            </a:extLst>
          </p:cNvPr>
          <p:cNvSpPr txBox="1"/>
          <p:nvPr/>
        </p:nvSpPr>
        <p:spPr>
          <a:xfrm>
            <a:off x="9580308" y="5486769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IPFS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530309F-5F23-4539-8E65-A456575EAFD9}"/>
              </a:ext>
            </a:extLst>
          </p:cNvPr>
          <p:cNvSpPr/>
          <p:nvPr/>
        </p:nvSpPr>
        <p:spPr>
          <a:xfrm>
            <a:off x="1666798" y="1671791"/>
            <a:ext cx="2542223" cy="4177836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3CB02D-F73E-48C6-8197-E55CD9A7868F}"/>
              </a:ext>
            </a:extLst>
          </p:cNvPr>
          <p:cNvSpPr/>
          <p:nvPr/>
        </p:nvSpPr>
        <p:spPr>
          <a:xfrm>
            <a:off x="2009438" y="1452551"/>
            <a:ext cx="1403951" cy="239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BB7AD0A-DD3A-4E9F-BEE8-0738390ED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688" y="3829200"/>
            <a:ext cx="1516998" cy="2395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D1A4596-A61D-4C51-AFBF-2EB0BB571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255" y="2687382"/>
            <a:ext cx="650541" cy="6505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AC89D69-2403-442B-9064-284B40CC0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052" y="2641299"/>
            <a:ext cx="718327" cy="71832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1056941-E630-4FAA-85CF-7882D9B4A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5972" y="1730775"/>
            <a:ext cx="704286" cy="70428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F49A7E1-91DA-4178-8FB4-61F8AE222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7391" y="2751076"/>
            <a:ext cx="627117" cy="49877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99BD626-455E-472F-AD53-4073C60D46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4376" y="4593630"/>
            <a:ext cx="515755" cy="5157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1E8328-9FE6-4527-B048-A8BCB450DB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8275" y="4593630"/>
            <a:ext cx="523220" cy="52322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917BE59-7816-4E46-8FCB-056F3A1414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385" y="4652429"/>
            <a:ext cx="804317" cy="33513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104386-DF2A-41D0-9FCB-9196E06CA755}"/>
              </a:ext>
            </a:extLst>
          </p:cNvPr>
          <p:cNvSpPr txBox="1"/>
          <p:nvPr/>
        </p:nvSpPr>
        <p:spPr>
          <a:xfrm>
            <a:off x="1858753" y="3289525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A58D0D-D5EB-441A-A22F-923870888094}"/>
              </a:ext>
            </a:extLst>
          </p:cNvPr>
          <p:cNvSpPr txBox="1"/>
          <p:nvPr/>
        </p:nvSpPr>
        <p:spPr>
          <a:xfrm>
            <a:off x="2635231" y="3289525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Redux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9973C-7106-4A62-A80A-203C363C522A}"/>
              </a:ext>
            </a:extLst>
          </p:cNvPr>
          <p:cNvSpPr txBox="1"/>
          <p:nvPr/>
        </p:nvSpPr>
        <p:spPr>
          <a:xfrm>
            <a:off x="3384635" y="3289525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7CF36F-F75C-4C74-BBC9-048E44BE5427}"/>
              </a:ext>
            </a:extLst>
          </p:cNvPr>
          <p:cNvSpPr txBox="1"/>
          <p:nvPr/>
        </p:nvSpPr>
        <p:spPr>
          <a:xfrm>
            <a:off x="2339264" y="4186350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Editor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43187-4D7E-4FD7-A1FB-640037017890}"/>
              </a:ext>
            </a:extLst>
          </p:cNvPr>
          <p:cNvSpPr txBox="1"/>
          <p:nvPr/>
        </p:nvSpPr>
        <p:spPr>
          <a:xfrm>
            <a:off x="2239374" y="5178489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Photon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97CFFC-629F-4DC0-8DDF-BCA3A1FAFEFA}"/>
              </a:ext>
            </a:extLst>
          </p:cNvPr>
          <p:cNvSpPr txBox="1"/>
          <p:nvPr/>
        </p:nvSpPr>
        <p:spPr>
          <a:xfrm>
            <a:off x="1457440" y="5178489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5FCCD0-5079-4321-89C1-9809DD8BEBDA}"/>
              </a:ext>
            </a:extLst>
          </p:cNvPr>
          <p:cNvSpPr txBox="1"/>
          <p:nvPr/>
        </p:nvSpPr>
        <p:spPr>
          <a:xfrm>
            <a:off x="2240638" y="2422516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3.0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49B3668-4775-42F9-84EC-8D58B5BE1182}"/>
              </a:ext>
            </a:extLst>
          </p:cNvPr>
          <p:cNvSpPr txBox="1"/>
          <p:nvPr/>
        </p:nvSpPr>
        <p:spPr>
          <a:xfrm>
            <a:off x="5759632" y="5437907"/>
            <a:ext cx="1072849" cy="31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Node.js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46BCB2-A40F-4A0A-B4EC-9DBE0AFC9F84}"/>
              </a:ext>
            </a:extLst>
          </p:cNvPr>
          <p:cNvSpPr/>
          <p:nvPr/>
        </p:nvSpPr>
        <p:spPr>
          <a:xfrm>
            <a:off x="5059784" y="1563383"/>
            <a:ext cx="2564978" cy="2516738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9AA5C22-EEF3-453F-A7AC-827F1043EAF2}"/>
              </a:ext>
            </a:extLst>
          </p:cNvPr>
          <p:cNvSpPr/>
          <p:nvPr/>
        </p:nvSpPr>
        <p:spPr>
          <a:xfrm>
            <a:off x="5404276" y="1318284"/>
            <a:ext cx="1403951" cy="239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61918EA-8A05-4CE7-8DCF-BE54E15203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2480" y="1677187"/>
            <a:ext cx="669572" cy="66957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6E88EAF-B83F-4593-9781-743191B8F6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2256" y="1649967"/>
            <a:ext cx="741194" cy="74119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624BCCB-E998-416E-AACE-8902440D4B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76478" y="2759421"/>
            <a:ext cx="520058" cy="55949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E7570D0-C0E9-4239-BF38-44735A3DEFEF}"/>
              </a:ext>
            </a:extLst>
          </p:cNvPr>
          <p:cNvSpPr txBox="1"/>
          <p:nvPr/>
        </p:nvSpPr>
        <p:spPr>
          <a:xfrm>
            <a:off x="6230219" y="2340125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ERC-721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EC9455-9915-49D9-B25A-7FDA818F6EC8}"/>
              </a:ext>
            </a:extLst>
          </p:cNvPr>
          <p:cNvSpPr txBox="1"/>
          <p:nvPr/>
        </p:nvSpPr>
        <p:spPr>
          <a:xfrm>
            <a:off x="6149362" y="3401114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MetaMask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5EA5F6-8B63-4CB3-B226-FEF4E7F7A5B5}"/>
              </a:ext>
            </a:extLst>
          </p:cNvPr>
          <p:cNvSpPr txBox="1"/>
          <p:nvPr/>
        </p:nvSpPr>
        <p:spPr>
          <a:xfrm>
            <a:off x="5061232" y="2317002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E524BF3-8B5F-4DD3-980B-83D9FBB1D34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2720" y="2797521"/>
            <a:ext cx="342656" cy="55949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E1068E4-DB9B-4CA5-8C51-3E7FA5D689C5}"/>
              </a:ext>
            </a:extLst>
          </p:cNvPr>
          <p:cNvSpPr txBox="1"/>
          <p:nvPr/>
        </p:nvSpPr>
        <p:spPr>
          <a:xfrm>
            <a:off x="5209371" y="3322895"/>
            <a:ext cx="114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Ropsten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ethereum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F9896B-A69C-48B4-8CF7-C6FFBEB7E0C1}"/>
              </a:ext>
            </a:extLst>
          </p:cNvPr>
          <p:cNvGrpSpPr/>
          <p:nvPr/>
        </p:nvGrpSpPr>
        <p:grpSpPr>
          <a:xfrm>
            <a:off x="8483895" y="1317353"/>
            <a:ext cx="2323899" cy="2754409"/>
            <a:chOff x="5048978" y="1317353"/>
            <a:chExt cx="2323899" cy="275440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7212295-EDC0-4420-A175-01853A104BAB}"/>
                </a:ext>
              </a:extLst>
            </p:cNvPr>
            <p:cNvSpPr/>
            <p:nvPr/>
          </p:nvSpPr>
          <p:spPr>
            <a:xfrm>
              <a:off x="5048978" y="1563383"/>
              <a:ext cx="2323899" cy="2508379"/>
            </a:xfrm>
            <a:prstGeom prst="roundRect">
              <a:avLst/>
            </a:prstGeom>
            <a:noFill/>
            <a:ln w="28575">
              <a:solidFill>
                <a:srgbClr val="008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D44182A-BE6A-4557-A275-BE659D4FFFEB}"/>
                </a:ext>
              </a:extLst>
            </p:cNvPr>
            <p:cNvSpPr/>
            <p:nvPr/>
          </p:nvSpPr>
          <p:spPr>
            <a:xfrm>
              <a:off x="5426628" y="1317353"/>
              <a:ext cx="1403951" cy="239526"/>
            </a:xfrm>
            <a:prstGeom prst="rect">
              <a:avLst/>
            </a:prstGeom>
            <a:solidFill>
              <a:srgbClr val="008F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ctr" anchorCtr="0"/>
            <a:lstStyle/>
            <a:p>
              <a:pPr algn="ctr">
                <a:tabLst>
                  <a:tab pos="87313" algn="l"/>
                </a:tabLst>
              </a:pPr>
              <a:r>
                <a:rPr lang="en-US" altLang="ko-KR" sz="1200" b="1" dirty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Tools</a:t>
              </a:r>
              <a:endParaRPr lang="ko-KR" altLang="en-US" sz="12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03614E8B-F459-4C6E-8780-4428D73AC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42115" y="1813344"/>
              <a:ext cx="521732" cy="721458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9D7FE5-1A9D-4CFF-9314-1666C1C71C38}"/>
                </a:ext>
              </a:extLst>
            </p:cNvPr>
            <p:cNvSpPr txBox="1"/>
            <p:nvPr/>
          </p:nvSpPr>
          <p:spPr>
            <a:xfrm>
              <a:off x="6115545" y="2493900"/>
              <a:ext cx="11748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Jenkins</a:t>
              </a: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5B87FB42-832B-4DF8-8E12-288DA880F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76599" y="2823756"/>
              <a:ext cx="760883" cy="769894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DBD75B7-8F89-41A2-AFE0-C041F098A8BD}"/>
                </a:ext>
              </a:extLst>
            </p:cNvPr>
            <p:cNvSpPr txBox="1"/>
            <p:nvPr/>
          </p:nvSpPr>
          <p:spPr>
            <a:xfrm>
              <a:off x="6186221" y="3578610"/>
              <a:ext cx="1154926" cy="29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Jira</a:t>
              </a: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DA28232-4366-43E5-8FAF-FDCADB48A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34432" y="1773844"/>
              <a:ext cx="745342" cy="745342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C425726D-3246-4049-8A70-BB922624F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090139" y="2762850"/>
              <a:ext cx="1284255" cy="85617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6DE962C-2096-4EDE-8A8E-0980837ABF3A}"/>
                </a:ext>
              </a:extLst>
            </p:cNvPr>
            <p:cNvSpPr txBox="1"/>
            <p:nvPr/>
          </p:nvSpPr>
          <p:spPr>
            <a:xfrm>
              <a:off x="5115351" y="3578610"/>
              <a:ext cx="1154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Adobe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65ED56E-E369-439A-90CD-4EB66CBC08C7}"/>
                </a:ext>
              </a:extLst>
            </p:cNvPr>
            <p:cNvSpPr txBox="1"/>
            <p:nvPr/>
          </p:nvSpPr>
          <p:spPr>
            <a:xfrm>
              <a:off x="5115351" y="2534802"/>
              <a:ext cx="1154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Figma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A146891-F1AC-443E-9F83-A2A15B6CE6A6}"/>
              </a:ext>
            </a:extLst>
          </p:cNvPr>
          <p:cNvGrpSpPr/>
          <p:nvPr/>
        </p:nvGrpSpPr>
        <p:grpSpPr>
          <a:xfrm>
            <a:off x="7579207" y="5217101"/>
            <a:ext cx="440683" cy="102949"/>
            <a:chOff x="3876611" y="2457668"/>
            <a:chExt cx="682706" cy="95484"/>
          </a:xfrm>
        </p:grpSpPr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FC21ED0E-0CBA-47BF-9C47-A26FBE1E5554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4DA15071-6747-4E45-8B4E-4DBD640F9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26834D7-B4C2-4BCE-AD98-741C18B7E9D5}"/>
              </a:ext>
            </a:extLst>
          </p:cNvPr>
          <p:cNvGrpSpPr/>
          <p:nvPr/>
        </p:nvGrpSpPr>
        <p:grpSpPr>
          <a:xfrm>
            <a:off x="4414061" y="2842579"/>
            <a:ext cx="440683" cy="102949"/>
            <a:chOff x="3876611" y="2457668"/>
            <a:chExt cx="682706" cy="95484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26267A57-68BE-4757-B84B-9EBE73AAE857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9264667-C0D1-4514-AACF-B08A3C227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158B185-D1EF-43BF-B664-4CB4A3C98434}"/>
              </a:ext>
            </a:extLst>
          </p:cNvPr>
          <p:cNvSpPr txBox="1"/>
          <p:nvPr/>
        </p:nvSpPr>
        <p:spPr>
          <a:xfrm>
            <a:off x="3009907" y="5178489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8A0C09-91AA-4CE4-A632-4670ED9E4532}"/>
              </a:ext>
            </a:extLst>
          </p:cNvPr>
          <p:cNvGrpSpPr/>
          <p:nvPr/>
        </p:nvGrpSpPr>
        <p:grpSpPr>
          <a:xfrm>
            <a:off x="4431569" y="5566425"/>
            <a:ext cx="1411035" cy="635740"/>
            <a:chOff x="10491647" y="598972"/>
            <a:chExt cx="1411035" cy="63574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6B4BF7-8D6C-445D-B94F-C5FCAE31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491647" y="598972"/>
              <a:ext cx="524983" cy="63574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6E27F21-D40D-4A12-8C1A-F555FAE8B6F4}"/>
                </a:ext>
              </a:extLst>
            </p:cNvPr>
            <p:cNvSpPr txBox="1"/>
            <p:nvPr/>
          </p:nvSpPr>
          <p:spPr>
            <a:xfrm>
              <a:off x="10572399" y="881378"/>
              <a:ext cx="1330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Feat. EC2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38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1" y="3363641"/>
            <a:ext cx="12191999" cy="352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1999" cy="116958"/>
          </a:xfrm>
          <a:prstGeom prst="rect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33636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01756" y="293147"/>
            <a:ext cx="27730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43701" y="2561149"/>
            <a:ext cx="11308753" cy="3390389"/>
            <a:chOff x="243701" y="2778865"/>
            <a:chExt cx="11308753" cy="3390389"/>
          </a:xfrm>
        </p:grpSpPr>
        <p:grpSp>
          <p:nvGrpSpPr>
            <p:cNvPr id="12" name="그룹 11"/>
            <p:cNvGrpSpPr/>
            <p:nvPr/>
          </p:nvGrpSpPr>
          <p:grpSpPr>
            <a:xfrm>
              <a:off x="243701" y="2778865"/>
              <a:ext cx="2773066" cy="3390389"/>
              <a:chOff x="301757" y="2757611"/>
              <a:chExt cx="2773066" cy="339038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1757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528819" y="4516784"/>
                <a:ext cx="254600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기획 의도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Why?</a:t>
                </a: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소개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기대효과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페르소나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468974" y="2778865"/>
              <a:ext cx="2546004" cy="2774836"/>
              <a:chOff x="1548726" y="2757611"/>
              <a:chExt cx="2546004" cy="277483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603022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548726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서비스 소개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1548726" y="4516784"/>
                <a:ext cx="25460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기술 스택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와이어 프레임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8802838" y="2778865"/>
              <a:ext cx="2749616" cy="2774836"/>
              <a:chOff x="2904286" y="2757611"/>
              <a:chExt cx="2749616" cy="277483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2904286" y="2757611"/>
                <a:ext cx="15270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107898" y="3865607"/>
                <a:ext cx="25460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5B5C9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마무리</a:t>
                </a:r>
                <a:endParaRPr lang="en-US" altLang="ko-KR" sz="2800" dirty="0">
                  <a:solidFill>
                    <a:srgbClr val="5B5C9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98344A-744C-470F-8A97-D4099130BF21}"/>
                  </a:ext>
                </a:extLst>
              </p:cNvPr>
              <p:cNvSpPr txBox="1"/>
              <p:nvPr/>
            </p:nvSpPr>
            <p:spPr>
              <a:xfrm>
                <a:off x="3061002" y="4516784"/>
                <a:ext cx="254600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팀원 소개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2) 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일정 계획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3) </a:t>
                </a:r>
                <a:r>
                  <a:rPr lang="en-US" altLang="ko-KR" sz="2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934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64B79709-4621-407B-A09C-648FD340C9CC}"/>
              </a:ext>
            </a:extLst>
          </p:cNvPr>
          <p:cNvSpPr/>
          <p:nvPr/>
        </p:nvSpPr>
        <p:spPr>
          <a:xfrm>
            <a:off x="3204371" y="2695594"/>
            <a:ext cx="2542223" cy="1053401"/>
          </a:xfrm>
          <a:custGeom>
            <a:avLst/>
            <a:gdLst>
              <a:gd name="connsiteX0" fmla="*/ 423712 w 2542223"/>
              <a:gd name="connsiteY0" fmla="*/ 0 h 1053401"/>
              <a:gd name="connsiteX1" fmla="*/ 2118511 w 2542223"/>
              <a:gd name="connsiteY1" fmla="*/ 0 h 1053401"/>
              <a:gd name="connsiteX2" fmla="*/ 2542223 w 2542223"/>
              <a:gd name="connsiteY2" fmla="*/ 423712 h 1053401"/>
              <a:gd name="connsiteX3" fmla="*/ 2542223 w 2542223"/>
              <a:gd name="connsiteY3" fmla="*/ 1053401 h 1053401"/>
              <a:gd name="connsiteX4" fmla="*/ 0 w 2542223"/>
              <a:gd name="connsiteY4" fmla="*/ 1053401 h 1053401"/>
              <a:gd name="connsiteX5" fmla="*/ 0 w 2542223"/>
              <a:gd name="connsiteY5" fmla="*/ 423712 h 1053401"/>
              <a:gd name="connsiteX6" fmla="*/ 423712 w 2542223"/>
              <a:gd name="connsiteY6" fmla="*/ 0 h 105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2223" h="1053401">
                <a:moveTo>
                  <a:pt x="423712" y="0"/>
                </a:moveTo>
                <a:lnTo>
                  <a:pt x="2118511" y="0"/>
                </a:lnTo>
                <a:cubicBezTo>
                  <a:pt x="2352521" y="0"/>
                  <a:pt x="2542223" y="189702"/>
                  <a:pt x="2542223" y="423712"/>
                </a:cubicBezTo>
                <a:lnTo>
                  <a:pt x="2542223" y="1053401"/>
                </a:lnTo>
                <a:lnTo>
                  <a:pt x="0" y="1053401"/>
                </a:lnTo>
                <a:lnTo>
                  <a:pt x="0" y="423712"/>
                </a:lnTo>
                <a:cubicBezTo>
                  <a:pt x="0" y="189702"/>
                  <a:pt x="189702" y="0"/>
                  <a:pt x="423712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0EBED86-8180-4D43-9521-8FD6B861291C}"/>
              </a:ext>
            </a:extLst>
          </p:cNvPr>
          <p:cNvSpPr/>
          <p:nvPr/>
        </p:nvSpPr>
        <p:spPr>
          <a:xfrm>
            <a:off x="6583784" y="2588998"/>
            <a:ext cx="2564978" cy="251673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636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탈중앙화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530309F-5F23-4539-8E65-A456575EAFD9}"/>
              </a:ext>
            </a:extLst>
          </p:cNvPr>
          <p:cNvSpPr/>
          <p:nvPr/>
        </p:nvSpPr>
        <p:spPr>
          <a:xfrm>
            <a:off x="3199038" y="2697406"/>
            <a:ext cx="2542223" cy="2404794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3CB02D-F73E-48C6-8197-E55CD9A7868F}"/>
              </a:ext>
            </a:extLst>
          </p:cNvPr>
          <p:cNvSpPr/>
          <p:nvPr/>
        </p:nvSpPr>
        <p:spPr>
          <a:xfrm>
            <a:off x="3541678" y="2478166"/>
            <a:ext cx="1403951" cy="239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D1A4596-A61D-4C51-AFBF-2EB0BB57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95" y="3712997"/>
            <a:ext cx="650541" cy="65054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AC89D69-2403-442B-9064-284B40CC0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292" y="3666914"/>
            <a:ext cx="718327" cy="71832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1056941-E630-4FAA-85CF-7882D9B4A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212" y="2756390"/>
            <a:ext cx="704286" cy="70428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F49A7E1-91DA-4178-8FB4-61F8AE22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631" y="3776691"/>
            <a:ext cx="627117" cy="49877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104386-DF2A-41D0-9FCB-9196E06CA755}"/>
              </a:ext>
            </a:extLst>
          </p:cNvPr>
          <p:cNvSpPr txBox="1"/>
          <p:nvPr/>
        </p:nvSpPr>
        <p:spPr>
          <a:xfrm>
            <a:off x="3390993" y="4315140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A58D0D-D5EB-441A-A22F-923870888094}"/>
              </a:ext>
            </a:extLst>
          </p:cNvPr>
          <p:cNvSpPr txBox="1"/>
          <p:nvPr/>
        </p:nvSpPr>
        <p:spPr>
          <a:xfrm>
            <a:off x="4167471" y="4315140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Redux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9973C-7106-4A62-A80A-203C363C522A}"/>
              </a:ext>
            </a:extLst>
          </p:cNvPr>
          <p:cNvSpPr txBox="1"/>
          <p:nvPr/>
        </p:nvSpPr>
        <p:spPr>
          <a:xfrm>
            <a:off x="4916875" y="4315140"/>
            <a:ext cx="725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5FCCD0-5079-4321-89C1-9809DD8BEBDA}"/>
              </a:ext>
            </a:extLst>
          </p:cNvPr>
          <p:cNvSpPr txBox="1"/>
          <p:nvPr/>
        </p:nvSpPr>
        <p:spPr>
          <a:xfrm>
            <a:off x="3772878" y="3448131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3.0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46BCB2-A40F-4A0A-B4EC-9DBE0AFC9F84}"/>
              </a:ext>
            </a:extLst>
          </p:cNvPr>
          <p:cNvSpPr/>
          <p:nvPr/>
        </p:nvSpPr>
        <p:spPr>
          <a:xfrm>
            <a:off x="6592024" y="2588998"/>
            <a:ext cx="2564978" cy="2516738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9AA5C22-EEF3-453F-A7AC-827F1043EAF2}"/>
              </a:ext>
            </a:extLst>
          </p:cNvPr>
          <p:cNvSpPr/>
          <p:nvPr/>
        </p:nvSpPr>
        <p:spPr>
          <a:xfrm>
            <a:off x="6936516" y="2343899"/>
            <a:ext cx="1403951" cy="239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 anchorCtr="0"/>
          <a:lstStyle/>
          <a:p>
            <a:pPr algn="ctr">
              <a:tabLst>
                <a:tab pos="87313" algn="l"/>
              </a:tabLst>
            </a:pPr>
            <a:r>
              <a:rPr lang="en-US" altLang="ko-KR" sz="1200" b="1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endParaRPr lang="ko-KR" altLang="en-US" sz="1200" b="1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61918EA-8A05-4CE7-8DCF-BE54E1520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720" y="2702802"/>
            <a:ext cx="669572" cy="66957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6E88EAF-B83F-4593-9781-743191B8F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496" y="2675582"/>
            <a:ext cx="741194" cy="74119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624BCCB-E998-416E-AACE-8902440D4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8718" y="3785036"/>
            <a:ext cx="520058" cy="55949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E7570D0-C0E9-4239-BF38-44735A3DEFEF}"/>
              </a:ext>
            </a:extLst>
          </p:cNvPr>
          <p:cNvSpPr txBox="1"/>
          <p:nvPr/>
        </p:nvSpPr>
        <p:spPr>
          <a:xfrm>
            <a:off x="7762459" y="3365740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ERC-721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EC9455-9915-49D9-B25A-7FDA818F6EC8}"/>
              </a:ext>
            </a:extLst>
          </p:cNvPr>
          <p:cNvSpPr txBox="1"/>
          <p:nvPr/>
        </p:nvSpPr>
        <p:spPr>
          <a:xfrm>
            <a:off x="7681602" y="4426729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MetaMask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5EA5F6-8B63-4CB3-B226-FEF4E7F7A5B5}"/>
              </a:ext>
            </a:extLst>
          </p:cNvPr>
          <p:cNvSpPr txBox="1"/>
          <p:nvPr/>
        </p:nvSpPr>
        <p:spPr>
          <a:xfrm>
            <a:off x="6593472" y="3342617"/>
            <a:ext cx="139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E524BF3-8B5F-4DD3-980B-83D9FBB1D3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960" y="3823136"/>
            <a:ext cx="342656" cy="55949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E1068E4-DB9B-4CA5-8C51-3E7FA5D689C5}"/>
              </a:ext>
            </a:extLst>
          </p:cNvPr>
          <p:cNvSpPr txBox="1"/>
          <p:nvPr/>
        </p:nvSpPr>
        <p:spPr>
          <a:xfrm>
            <a:off x="6741611" y="4348510"/>
            <a:ext cx="114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Ropsten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ethereum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26834D7-B4C2-4BCE-AD98-741C18B7E9D5}"/>
              </a:ext>
            </a:extLst>
          </p:cNvPr>
          <p:cNvGrpSpPr/>
          <p:nvPr/>
        </p:nvGrpSpPr>
        <p:grpSpPr>
          <a:xfrm>
            <a:off x="5946301" y="3868194"/>
            <a:ext cx="440683" cy="102949"/>
            <a:chOff x="3876611" y="2457668"/>
            <a:chExt cx="682706" cy="95484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26267A57-68BE-4757-B84B-9EBE73AAE857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11" y="2457668"/>
              <a:ext cx="682706" cy="32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9264667-C0D1-4514-AACF-B08A3C227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611" y="2553152"/>
              <a:ext cx="682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4890A2E-9E36-4B00-8F18-033E02B0A4BA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핵심적인 로직은 스마트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컨트랙트로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편의와 속도가 필요한 로직은 백 서버에서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44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네비게이션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 &amp;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855D8E-E88E-41C6-B943-B85D3E5D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49" y="1119617"/>
            <a:ext cx="7350837" cy="49981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133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45D9B2-D1A4-49D2-BE7D-55439E39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14" y="1397731"/>
            <a:ext cx="8113486" cy="4316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292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1DEF1D-7CC6-40F4-B506-D67B6C3C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176" y="1111860"/>
            <a:ext cx="6189648" cy="48436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34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마켓 페이지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139D42-87D7-41CF-905D-25BEFE3D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57" y="1139329"/>
            <a:ext cx="9187543" cy="49066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310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마켓 상세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9631D8-DE78-49E9-B7E4-7773C5E6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220" y="1248229"/>
            <a:ext cx="7059560" cy="46992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834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1C57A-AE10-434D-86F6-BB77F98F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755" y="1161142"/>
            <a:ext cx="6434452" cy="49566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991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975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 프레임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푸터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36BBA-2192-4486-A998-C2D67405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1" y="3002236"/>
            <a:ext cx="10726057" cy="1411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08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A7FA8A-97AD-411F-9858-E8A96B53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34" y="1876666"/>
            <a:ext cx="7647619" cy="386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A247E-1CE1-4235-AB89-68EB038EC792}"/>
              </a:ext>
            </a:extLst>
          </p:cNvPr>
          <p:cNvSpPr txBox="1"/>
          <p:nvPr/>
        </p:nvSpPr>
        <p:spPr>
          <a:xfrm>
            <a:off x="5582758" y="5862188"/>
            <a:ext cx="4591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개발중인 실제 화면입니다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4B0D4-7D85-4AAD-BC42-9485853D714C}"/>
              </a:ext>
            </a:extLst>
          </p:cNvPr>
          <p:cNvSpPr txBox="1"/>
          <p:nvPr/>
        </p:nvSpPr>
        <p:spPr>
          <a:xfrm>
            <a:off x="4753692" y="4790644"/>
            <a:ext cx="157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[NFT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할로윈 호박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912F13-0DF1-45CC-A95E-0EA586EAB4A8}"/>
              </a:ext>
            </a:extLst>
          </p:cNvPr>
          <p:cNvSpPr txBox="1"/>
          <p:nvPr/>
        </p:nvSpPr>
        <p:spPr>
          <a:xfrm>
            <a:off x="4288103" y="5143786"/>
            <a:ext cx="2067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NFTicket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975E5B-1977-4C28-807E-9F290A1053BB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발행 기능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610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레어 티켓 발매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462721-1738-4576-86C1-D290EB937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04418">
            <a:off x="6410024" y="3402163"/>
            <a:ext cx="4743450" cy="19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A74DB9-AD32-4916-AE36-D7AD42BDD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04418">
            <a:off x="1614469" y="3279449"/>
            <a:ext cx="4752975" cy="1876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4A22AF-873A-4DBF-A9FC-BAB03DD3A5F2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 측 등급 별로 다른 티켓 이미지 제공 가능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3D313B2-165B-4765-AD17-7394E37F2AB7}"/>
              </a:ext>
            </a:extLst>
          </p:cNvPr>
          <p:cNvSpPr/>
          <p:nvPr/>
        </p:nvSpPr>
        <p:spPr>
          <a:xfrm>
            <a:off x="858018" y="1988152"/>
            <a:ext cx="3529888" cy="1536835"/>
          </a:xfrm>
          <a:prstGeom prst="wedgeRoundRectCallout">
            <a:avLst>
              <a:gd name="adj1" fmla="val -3679"/>
              <a:gd name="adj2" fmla="val 7728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등급이어도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10%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확률로 빨간 티켓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선착순 </a:t>
            </a:r>
            <a:r>
              <a:rPr lang="en-US" altLang="ko-KR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 한정</a:t>
            </a:r>
            <a:r>
              <a:rPr lang="en-US" altLang="ko-KR" u="sng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37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659025" y="1170058"/>
            <a:ext cx="35210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775138" y="3816936"/>
            <a:ext cx="3898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 및 소개</a:t>
            </a:r>
            <a:endParaRPr lang="en-US" altLang="ko-KR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96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3">
            <a:extLst>
              <a:ext uri="{FF2B5EF4-FFF2-40B4-BE49-F238E27FC236}">
                <a16:creationId xmlns:a16="http://schemas.microsoft.com/office/drawing/2014/main" id="{01FF28FA-C406-4BAF-9DCB-62F154C9CF12}"/>
              </a:ext>
            </a:extLst>
          </p:cNvPr>
          <p:cNvSpPr/>
          <p:nvPr/>
        </p:nvSpPr>
        <p:spPr>
          <a:xfrm>
            <a:off x="7804431" y="1998493"/>
            <a:ext cx="3285895" cy="3934300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 꾸미기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2C5049DC-976E-4C4F-889A-E1D67BBA4D18}"/>
              </a:ext>
            </a:extLst>
          </p:cNvPr>
          <p:cNvSpPr txBox="1">
            <a:spLocks/>
          </p:cNvSpPr>
          <p:nvPr/>
        </p:nvSpPr>
        <p:spPr>
          <a:xfrm>
            <a:off x="927186" y="1077218"/>
            <a:ext cx="10163140" cy="921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0B6030-F2F1-4F88-AF4C-351F7F1A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773" y="2477257"/>
            <a:ext cx="2705213" cy="4271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07739E-3734-44C7-AA1F-21465195F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558" y="2280002"/>
            <a:ext cx="1209673" cy="1108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3FA93B-5330-48E3-A3B0-3C0352717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774" y="3135657"/>
            <a:ext cx="2705213" cy="23844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EEC7882-354F-43D7-82F8-E94E2C52230D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티켓을 만들다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스티커 사진과 같은 이미지 편집 기능을 제공하고 저장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271487-D605-4006-B3B9-90076698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558" y="4305497"/>
            <a:ext cx="1209674" cy="1108021"/>
          </a:xfrm>
          <a:prstGeom prst="rect">
            <a:avLst/>
          </a:prstGeom>
        </p:spPr>
      </p:pic>
      <p:sp>
        <p:nvSpPr>
          <p:cNvPr id="14" name="화살표: 왼쪽 18">
            <a:extLst>
              <a:ext uri="{FF2B5EF4-FFF2-40B4-BE49-F238E27FC236}">
                <a16:creationId xmlns:a16="http://schemas.microsoft.com/office/drawing/2014/main" id="{D4A39BAC-5A6E-40B2-B8B6-181352A302B5}"/>
              </a:ext>
            </a:extLst>
          </p:cNvPr>
          <p:cNvSpPr/>
          <p:nvPr/>
        </p:nvSpPr>
        <p:spPr>
          <a:xfrm rot="10800000">
            <a:off x="5999320" y="2615697"/>
            <a:ext cx="1243188" cy="49881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화살표: 왼쪽 18">
            <a:extLst>
              <a:ext uri="{FF2B5EF4-FFF2-40B4-BE49-F238E27FC236}">
                <a16:creationId xmlns:a16="http://schemas.microsoft.com/office/drawing/2014/main" id="{F85182C7-8FB2-46EC-A698-6023DA8DD6C2}"/>
              </a:ext>
            </a:extLst>
          </p:cNvPr>
          <p:cNvSpPr/>
          <p:nvPr/>
        </p:nvSpPr>
        <p:spPr>
          <a:xfrm>
            <a:off x="5999320" y="4728276"/>
            <a:ext cx="1243188" cy="49881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화살표: 왼쪽 18">
            <a:extLst>
              <a:ext uri="{FF2B5EF4-FFF2-40B4-BE49-F238E27FC236}">
                <a16:creationId xmlns:a16="http://schemas.microsoft.com/office/drawing/2014/main" id="{48F6E944-9201-481D-A287-3C22636C9C8A}"/>
              </a:ext>
            </a:extLst>
          </p:cNvPr>
          <p:cNvSpPr/>
          <p:nvPr/>
        </p:nvSpPr>
        <p:spPr>
          <a:xfrm>
            <a:off x="2967629" y="4728276"/>
            <a:ext cx="1243188" cy="49881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화살표: 왼쪽 18">
            <a:extLst>
              <a:ext uri="{FF2B5EF4-FFF2-40B4-BE49-F238E27FC236}">
                <a16:creationId xmlns:a16="http://schemas.microsoft.com/office/drawing/2014/main" id="{84110B99-73D5-418E-B4DA-DE6CB6F6FD2C}"/>
              </a:ext>
            </a:extLst>
          </p:cNvPr>
          <p:cNvSpPr/>
          <p:nvPr/>
        </p:nvSpPr>
        <p:spPr>
          <a:xfrm rot="10800000">
            <a:off x="2967628" y="2615697"/>
            <a:ext cx="1243188" cy="49881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53E06C-3B98-411A-B2DE-3064D62CF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505" y="4396796"/>
            <a:ext cx="1201785" cy="120178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53EAB16-81FC-44C6-9D7F-9A78EBAFBD9A}"/>
              </a:ext>
            </a:extLst>
          </p:cNvPr>
          <p:cNvGrpSpPr/>
          <p:nvPr/>
        </p:nvGrpSpPr>
        <p:grpSpPr>
          <a:xfrm>
            <a:off x="1392013" y="2303504"/>
            <a:ext cx="1297531" cy="1201785"/>
            <a:chOff x="1560786" y="2257559"/>
            <a:chExt cx="2552497" cy="236414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948AB52-A27B-46C4-AA4D-6C1492D9E4CE}"/>
                </a:ext>
              </a:extLst>
            </p:cNvPr>
            <p:cNvSpPr/>
            <p:nvPr/>
          </p:nvSpPr>
          <p:spPr>
            <a:xfrm>
              <a:off x="1654961" y="2257559"/>
              <a:ext cx="2364146" cy="2364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7D986A-93D0-4672-B1E0-3D1230A2D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2"/>
            <a:stretch/>
          </p:blipFill>
          <p:spPr>
            <a:xfrm>
              <a:off x="1560786" y="2371060"/>
              <a:ext cx="2552497" cy="213714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52D0A-CAE7-4992-8221-5CDC6DDBCBFD}"/>
              </a:ext>
            </a:extLst>
          </p:cNvPr>
          <p:cNvSpPr txBox="1"/>
          <p:nvPr/>
        </p:nvSpPr>
        <p:spPr>
          <a:xfrm>
            <a:off x="8975834" y="5598581"/>
            <a:ext cx="1936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개발중인 실제 화면입니다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940299-1090-465A-9FE3-E5A06323ED77}"/>
              </a:ext>
            </a:extLst>
          </p:cNvPr>
          <p:cNvSpPr txBox="1"/>
          <p:nvPr/>
        </p:nvSpPr>
        <p:spPr>
          <a:xfrm>
            <a:off x="1503598" y="3614416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김거북씨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B2D26D-D89E-4146-A498-006ACC2763A1}"/>
              </a:ext>
            </a:extLst>
          </p:cNvPr>
          <p:cNvSpPr txBox="1"/>
          <p:nvPr/>
        </p:nvSpPr>
        <p:spPr>
          <a:xfrm>
            <a:off x="1503598" y="5705528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서버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7D1D20-4F7A-4A3C-A834-0EFE590886EC}"/>
              </a:ext>
            </a:extLst>
          </p:cNvPr>
          <p:cNvSpPr txBox="1"/>
          <p:nvPr/>
        </p:nvSpPr>
        <p:spPr>
          <a:xfrm>
            <a:off x="4583558" y="3614416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389EEE-56D7-4184-A58A-8CDC74ED9234}"/>
              </a:ext>
            </a:extLst>
          </p:cNvPr>
          <p:cNvSpPr txBox="1"/>
          <p:nvPr/>
        </p:nvSpPr>
        <p:spPr>
          <a:xfrm>
            <a:off x="4583557" y="5705528"/>
            <a:ext cx="114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커스텀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5961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 전시관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F76C5-4290-465E-8C6C-33DC967C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00" y="2269456"/>
            <a:ext cx="4548704" cy="30173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2C0D0A-329B-4FD5-98D2-316203D8C238}"/>
              </a:ext>
            </a:extLst>
          </p:cNvPr>
          <p:cNvSpPr/>
          <p:nvPr/>
        </p:nvSpPr>
        <p:spPr>
          <a:xfrm>
            <a:off x="1279490" y="1040130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더하다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WebGL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메타버스를 도입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기능까지 이미 구현 완료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F6A00-09E2-49B1-B1A4-C7FC6088CE8E}"/>
              </a:ext>
            </a:extLst>
          </p:cNvPr>
          <p:cNvSpPr txBox="1"/>
          <p:nvPr/>
        </p:nvSpPr>
        <p:spPr>
          <a:xfrm>
            <a:off x="3499945" y="5419226"/>
            <a:ext cx="1936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개발중인 실제 화면입니다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63D466-6158-4838-9DBC-556458B25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762" y="2338387"/>
            <a:ext cx="4190476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70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67E59-DCB4-49EF-8A7D-9F615214D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319" y="2655014"/>
            <a:ext cx="1354639" cy="974561"/>
          </a:xfrm>
          <a:prstGeom prst="rect">
            <a:avLst/>
          </a:prstGeom>
        </p:spPr>
      </p:pic>
      <p:sp>
        <p:nvSpPr>
          <p:cNvPr id="9" name="화살표: 왼쪽 18">
            <a:extLst>
              <a:ext uri="{FF2B5EF4-FFF2-40B4-BE49-F238E27FC236}">
                <a16:creationId xmlns:a16="http://schemas.microsoft.com/office/drawing/2014/main" id="{EBEEBBE5-7A62-4784-B0CB-BA6FB4E213E9}"/>
              </a:ext>
            </a:extLst>
          </p:cNvPr>
          <p:cNvSpPr/>
          <p:nvPr/>
        </p:nvSpPr>
        <p:spPr>
          <a:xfrm rot="10800000">
            <a:off x="5955781" y="2977348"/>
            <a:ext cx="2062588" cy="525062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화살표: 왼쪽 18">
            <a:extLst>
              <a:ext uri="{FF2B5EF4-FFF2-40B4-BE49-F238E27FC236}">
                <a16:creationId xmlns:a16="http://schemas.microsoft.com/office/drawing/2014/main" id="{7B7EE636-CC07-43BE-AD68-BFDE378436C2}"/>
              </a:ext>
            </a:extLst>
          </p:cNvPr>
          <p:cNvSpPr/>
          <p:nvPr/>
        </p:nvSpPr>
        <p:spPr>
          <a:xfrm rot="10800000">
            <a:off x="5955780" y="4218734"/>
            <a:ext cx="2062588" cy="525062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B5C9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71141-6E6D-406D-AB3D-98020D425C3A}"/>
              </a:ext>
            </a:extLst>
          </p:cNvPr>
          <p:cNvSpPr txBox="1"/>
          <p:nvPr/>
        </p:nvSpPr>
        <p:spPr>
          <a:xfrm>
            <a:off x="8302775" y="2133600"/>
            <a:ext cx="20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 Land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962A6D-023C-49E5-9A73-9D9ADDC23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00" y="2269456"/>
            <a:ext cx="4548704" cy="3017307"/>
          </a:xfrm>
          <a:prstGeom prst="rect">
            <a:avLst/>
          </a:prstGeom>
        </p:spPr>
      </p:pic>
      <p:sp>
        <p:nvSpPr>
          <p:cNvPr id="2" name="십자형 1">
            <a:extLst>
              <a:ext uri="{FF2B5EF4-FFF2-40B4-BE49-F238E27FC236}">
                <a16:creationId xmlns:a16="http://schemas.microsoft.com/office/drawing/2014/main" id="{BA4A9A2A-F5FA-4BC6-8E4A-5329C33E42D5}"/>
              </a:ext>
            </a:extLst>
          </p:cNvPr>
          <p:cNvSpPr/>
          <p:nvPr/>
        </p:nvSpPr>
        <p:spPr>
          <a:xfrm rot="2700000">
            <a:off x="6432592" y="3975130"/>
            <a:ext cx="951298" cy="951296"/>
          </a:xfrm>
          <a:prstGeom prst="plus">
            <a:avLst>
              <a:gd name="adj" fmla="val 408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03C59-BD1E-4307-B71A-E8C4713EE990}"/>
              </a:ext>
            </a:extLst>
          </p:cNvPr>
          <p:cNvSpPr txBox="1"/>
          <p:nvPr/>
        </p:nvSpPr>
        <p:spPr>
          <a:xfrm>
            <a:off x="3499945" y="5419226"/>
            <a:ext cx="1936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개발중인 실제 화면입니다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3E3178-3362-47E0-AAF0-9EBA36EE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581" y="2869243"/>
            <a:ext cx="1354638" cy="634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CBEB28-4810-436C-8537-C59BD9EB0857}"/>
              </a:ext>
            </a:extLst>
          </p:cNvPr>
          <p:cNvSpPr txBox="1"/>
          <p:nvPr/>
        </p:nvSpPr>
        <p:spPr>
          <a:xfrm>
            <a:off x="10290529" y="2159000"/>
            <a:ext cx="162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Nike Land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27E187E-9086-4FAE-BB54-0DE435457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236" y="4238577"/>
            <a:ext cx="2154462" cy="12124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6EF6C3-D295-4543-811C-0D59DE565E3D}"/>
              </a:ext>
            </a:extLst>
          </p:cNvPr>
          <p:cNvSpPr txBox="1"/>
          <p:nvPr/>
        </p:nvSpPr>
        <p:spPr>
          <a:xfrm>
            <a:off x="9194786" y="3722104"/>
            <a:ext cx="231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XXX Museum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D766B1-534C-41BB-8528-256BE2B7CB58}"/>
              </a:ext>
            </a:extLst>
          </p:cNvPr>
          <p:cNvSpPr/>
          <p:nvPr/>
        </p:nvSpPr>
        <p:spPr>
          <a:xfrm>
            <a:off x="1279490" y="11054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티켓을 보유한 사람만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들어갈 수 있는 팬들을 위한 온라인 박물관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커뮤니티의 티켓을 보유한 사람만 들어갈 수 있는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D4A847-CA4D-4BC2-8C68-1751374E4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742" y="2843323"/>
            <a:ext cx="793111" cy="7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05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59025" y="1170058"/>
            <a:ext cx="4014574" cy="3477875"/>
            <a:chOff x="659025" y="1170058"/>
            <a:chExt cx="4014574" cy="34778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659025" y="1170058"/>
              <a:ext cx="352109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8344A-744C-470F-8A97-D4099130BF21}"/>
                </a:ext>
              </a:extLst>
            </p:cNvPr>
            <p:cNvSpPr txBox="1"/>
            <p:nvPr/>
          </p:nvSpPr>
          <p:spPr>
            <a:xfrm>
              <a:off x="775138" y="3816936"/>
              <a:ext cx="389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마무리</a:t>
              </a:r>
              <a:endParaRPr lang="en-US" altLang="ko-KR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350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6368268" y="2982098"/>
            <a:ext cx="1322970" cy="132297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81214" y="4695398"/>
            <a:ext cx="1322970" cy="132297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6875" y="1178191"/>
            <a:ext cx="1322970" cy="132297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68268" y="1178191"/>
            <a:ext cx="1322970" cy="132297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68268" y="4695398"/>
            <a:ext cx="1322970" cy="132297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76875" y="2982098"/>
            <a:ext cx="1322970" cy="1322970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9106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29106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29106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2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강민구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류완수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1061601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김한길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7" y="257021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김형준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4331489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선민기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6252996" y="6092764"/>
            <a:ext cx="1553515" cy="390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최하영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부팀장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120500" y="1178191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120500" y="2981244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2F034198-85EC-4DD3-A78C-0C8136B5A623}"/>
              </a:ext>
            </a:extLst>
          </p:cNvPr>
          <p:cNvSpPr txBox="1">
            <a:spLocks/>
          </p:cNvSpPr>
          <p:nvPr/>
        </p:nvSpPr>
        <p:spPr>
          <a:xfrm>
            <a:off x="2929106" y="1178190"/>
            <a:ext cx="3009900" cy="15403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9105" y="1634985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고문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 및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929105" y="5212998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</a:t>
            </a:r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문서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29105" y="3421233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및 디자인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UI/UX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담당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와이어프레임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15300" y="1663561"/>
            <a:ext cx="300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CI/CD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20499" y="3421233"/>
            <a:ext cx="30099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및 관리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및 내부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25394" y="1280292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8984408" y="1280292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825394" y="4841449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9011589" y="3055201"/>
            <a:ext cx="1217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[Backend]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793014" y="3055201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8EE198-5D9F-4007-B4B1-1C12F983A5B3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890234" y="5630674"/>
            <a:ext cx="2301766" cy="122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120500" y="4784298"/>
            <a:ext cx="3009900" cy="15403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직사각형 46"/>
          <p:cNvSpPr/>
          <p:nvPr/>
        </p:nvSpPr>
        <p:spPr>
          <a:xfrm>
            <a:off x="8120499" y="5190420"/>
            <a:ext cx="30099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UI/UX </a:t>
            </a:r>
            <a:r>
              <a:rPr lang="ko-KR" altLang="en-US" sz="1600" dirty="0">
                <a:solidFill>
                  <a:srgbClr val="5B5C9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</a:t>
            </a:r>
            <a:endParaRPr lang="en-US" altLang="ko-KR" sz="1600" dirty="0">
              <a:solidFill>
                <a:srgbClr val="5B5C9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UCC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담당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와이어프레임 및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015629" y="4846372"/>
            <a:ext cx="1282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[Frontend] </a:t>
            </a:r>
          </a:p>
        </p:txBody>
      </p:sp>
    </p:spTree>
    <p:extLst>
      <p:ext uri="{BB962C8B-B14F-4D97-AF65-F5344CB8AC3E}">
        <p14:creationId xmlns:p14="http://schemas.microsoft.com/office/powerpoint/2010/main" val="955168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57953" y="1770013"/>
            <a:ext cx="9476094" cy="3795196"/>
            <a:chOff x="1566762" y="1770013"/>
            <a:chExt cx="9476094" cy="3795196"/>
          </a:xfrm>
        </p:grpSpPr>
        <p:grpSp>
          <p:nvGrpSpPr>
            <p:cNvPr id="18" name="그룹 17"/>
            <p:cNvGrpSpPr/>
            <p:nvPr/>
          </p:nvGrpSpPr>
          <p:grpSpPr>
            <a:xfrm>
              <a:off x="6507062" y="4604722"/>
              <a:ext cx="4535794" cy="960487"/>
              <a:chOff x="849006" y="1046113"/>
              <a:chExt cx="10493987" cy="2064926"/>
            </a:xfrm>
          </p:grpSpPr>
          <p:sp>
            <p:nvSpPr>
              <p:cNvPr id="19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실제 사용가능한 티켓 바코드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6507062" y="3187368"/>
              <a:ext cx="4535794" cy="960487"/>
              <a:chOff x="849006" y="1046113"/>
              <a:chExt cx="10493987" cy="2064926"/>
            </a:xfrm>
          </p:grpSpPr>
          <p:sp>
            <p:nvSpPr>
              <p:cNvPr id="22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이미지 편집 기능 및 자유도 강화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6507062" y="1770013"/>
              <a:ext cx="4535794" cy="960487"/>
              <a:chOff x="849006" y="1046113"/>
              <a:chExt cx="10493987" cy="2064926"/>
            </a:xfrm>
          </p:grpSpPr>
          <p:sp>
            <p:nvSpPr>
              <p:cNvPr id="25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014576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Localhost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 아닌 상용화 배포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1566762" y="4604722"/>
              <a:ext cx="4535794" cy="960487"/>
              <a:chOff x="849006" y="1046113"/>
              <a:chExt cx="10493987" cy="2064926"/>
            </a:xfrm>
          </p:grpSpPr>
          <p:sp>
            <p:nvSpPr>
              <p:cNvPr id="28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프로젝트의 포트폴리오화 및 명세서 기술</a:t>
                </a: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1566762" y="3187368"/>
              <a:ext cx="4535794" cy="960487"/>
              <a:chOff x="849006" y="1046113"/>
              <a:chExt cx="10493987" cy="2064926"/>
            </a:xfrm>
          </p:grpSpPr>
          <p:sp>
            <p:nvSpPr>
              <p:cNvPr id="31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메타버스 커뮤니티 기능 강화</a:t>
                </a: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566762" y="1770013"/>
              <a:ext cx="4535794" cy="960487"/>
              <a:chOff x="849006" y="1046113"/>
              <a:chExt cx="10493987" cy="2064926"/>
            </a:xfrm>
          </p:grpSpPr>
          <p:sp>
            <p:nvSpPr>
              <p:cNvPr id="34" name="모서리가 둥근 직사각형 26">
                <a:extLst>
                  <a:ext uri="{FF2B5EF4-FFF2-40B4-BE49-F238E27FC236}">
                    <a16:creationId xmlns:a16="http://schemas.microsoft.com/office/drawing/2014/main" id="{EA1E04DF-5998-4A01-AA9B-4BFBFE4BBEC9}"/>
                  </a:ext>
                </a:extLst>
              </p:cNvPr>
              <p:cNvSpPr/>
              <p:nvPr/>
            </p:nvSpPr>
            <p:spPr>
              <a:xfrm>
                <a:off x="849006" y="1046113"/>
                <a:ext cx="10493987" cy="2064926"/>
              </a:xfrm>
              <a:prstGeom prst="roundRect">
                <a:avLst>
                  <a:gd name="adj" fmla="val 5987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14578" y="1681566"/>
                <a:ext cx="10162840" cy="794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유니티 상호작용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UI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100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텍스트 개체 틀 2">
            <a:extLst>
              <a:ext uri="{FF2B5EF4-FFF2-40B4-BE49-F238E27FC236}">
                <a16:creationId xmlns:a16="http://schemas.microsoft.com/office/drawing/2014/main" id="{01B4472A-C09B-4C6D-87B8-1A7673E2EB2B}"/>
              </a:ext>
            </a:extLst>
          </p:cNvPr>
          <p:cNvSpPr txBox="1">
            <a:spLocks/>
          </p:cNvSpPr>
          <p:nvPr/>
        </p:nvSpPr>
        <p:spPr>
          <a:xfrm>
            <a:off x="777008" y="1129281"/>
            <a:ext cx="10163140" cy="141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FC0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E3AA6F9-2C39-4F34-88AF-260A950EA556}"/>
              </a:ext>
            </a:extLst>
          </p:cNvPr>
          <p:cNvSpPr txBox="1"/>
          <p:nvPr/>
        </p:nvSpPr>
        <p:spPr>
          <a:xfrm>
            <a:off x="70824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1344B0C-A137-42BB-8343-5764836B6871}"/>
              </a:ext>
            </a:extLst>
          </p:cNvPr>
          <p:cNvSpPr/>
          <p:nvPr/>
        </p:nvSpPr>
        <p:spPr>
          <a:xfrm>
            <a:off x="908647" y="2042999"/>
            <a:ext cx="10419861" cy="3850684"/>
          </a:xfrm>
          <a:prstGeom prst="rect">
            <a:avLst/>
          </a:prstGeom>
          <a:solidFill>
            <a:schemeClr val="bg2">
              <a:lumMod val="8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25D69057-3BDF-420B-B2B9-8D2ADE1B25FB}"/>
              </a:ext>
            </a:extLst>
          </p:cNvPr>
          <p:cNvSpPr/>
          <p:nvPr/>
        </p:nvSpPr>
        <p:spPr>
          <a:xfrm>
            <a:off x="908648" y="2378323"/>
            <a:ext cx="1305273" cy="26490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4834022C-C72E-4E21-9366-F92475A10005}"/>
              </a:ext>
            </a:extLst>
          </p:cNvPr>
          <p:cNvSpPr/>
          <p:nvPr/>
        </p:nvSpPr>
        <p:spPr>
          <a:xfrm>
            <a:off x="2202117" y="3363421"/>
            <a:ext cx="3889133" cy="26490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461A2A-0521-4845-BEE4-7DE774CF07F2}"/>
              </a:ext>
            </a:extLst>
          </p:cNvPr>
          <p:cNvSpPr txBox="1"/>
          <p:nvPr/>
        </p:nvSpPr>
        <p:spPr>
          <a:xfrm>
            <a:off x="833409" y="2573571"/>
            <a:ext cx="205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전 기술 정리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CD5805B-1E02-4CB9-BD88-A5A396093504}"/>
              </a:ext>
            </a:extLst>
          </p:cNvPr>
          <p:cNvSpPr txBox="1"/>
          <p:nvPr/>
        </p:nvSpPr>
        <p:spPr>
          <a:xfrm>
            <a:off x="857803" y="3090589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 서버 구현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B108F9E-46E0-4E5F-915F-479DDC2C216D}"/>
              </a:ext>
            </a:extLst>
          </p:cNvPr>
          <p:cNvSpPr/>
          <p:nvPr/>
        </p:nvSpPr>
        <p:spPr>
          <a:xfrm>
            <a:off x="3544188" y="4124579"/>
            <a:ext cx="25460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편집 고도화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1312D19-8A99-49FB-AAA1-5ADAE6A482F6}"/>
              </a:ext>
            </a:extLst>
          </p:cNvPr>
          <p:cNvCxnSpPr>
            <a:cxnSpLocks/>
          </p:cNvCxnSpPr>
          <p:nvPr/>
        </p:nvCxnSpPr>
        <p:spPr>
          <a:xfrm flipV="1">
            <a:off x="909552" y="2043001"/>
            <a:ext cx="10418952" cy="8559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2D7FBED-1D3B-4013-AE74-6CB3312F909F}"/>
              </a:ext>
            </a:extLst>
          </p:cNvPr>
          <p:cNvCxnSpPr>
            <a:cxnSpLocks/>
          </p:cNvCxnSpPr>
          <p:nvPr/>
        </p:nvCxnSpPr>
        <p:spPr>
          <a:xfrm>
            <a:off x="909552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3A19C29-5E5E-4755-BCBF-7E376DFDFA00}"/>
              </a:ext>
            </a:extLst>
          </p:cNvPr>
          <p:cNvCxnSpPr>
            <a:cxnSpLocks/>
          </p:cNvCxnSpPr>
          <p:nvPr/>
        </p:nvCxnSpPr>
        <p:spPr>
          <a:xfrm>
            <a:off x="873577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621435D-F2F1-4632-911B-A976A7236D79}"/>
              </a:ext>
            </a:extLst>
          </p:cNvPr>
          <p:cNvCxnSpPr>
            <a:cxnSpLocks/>
          </p:cNvCxnSpPr>
          <p:nvPr/>
        </p:nvCxnSpPr>
        <p:spPr>
          <a:xfrm>
            <a:off x="2213922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8B5ED03-2B78-43F4-8CD5-5CAE1FF0CEE4}"/>
              </a:ext>
            </a:extLst>
          </p:cNvPr>
          <p:cNvCxnSpPr>
            <a:cxnSpLocks/>
          </p:cNvCxnSpPr>
          <p:nvPr/>
        </p:nvCxnSpPr>
        <p:spPr>
          <a:xfrm>
            <a:off x="3518293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A11C312-5EBC-4184-AD2A-87AC6F946739}"/>
              </a:ext>
            </a:extLst>
          </p:cNvPr>
          <p:cNvCxnSpPr>
            <a:cxnSpLocks/>
          </p:cNvCxnSpPr>
          <p:nvPr/>
        </p:nvCxnSpPr>
        <p:spPr>
          <a:xfrm>
            <a:off x="743140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CE9734B-DF95-430C-9494-B5126814609C}"/>
              </a:ext>
            </a:extLst>
          </p:cNvPr>
          <p:cNvCxnSpPr>
            <a:cxnSpLocks/>
          </p:cNvCxnSpPr>
          <p:nvPr/>
        </p:nvCxnSpPr>
        <p:spPr>
          <a:xfrm>
            <a:off x="482266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9B2E9C7-821F-4E5C-889D-0E29681A84EF}"/>
              </a:ext>
            </a:extLst>
          </p:cNvPr>
          <p:cNvCxnSpPr>
            <a:cxnSpLocks/>
          </p:cNvCxnSpPr>
          <p:nvPr/>
        </p:nvCxnSpPr>
        <p:spPr>
          <a:xfrm>
            <a:off x="6127034" y="1924304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2">
            <a:extLst>
              <a:ext uri="{FF2B5EF4-FFF2-40B4-BE49-F238E27FC236}">
                <a16:creationId xmlns:a16="http://schemas.microsoft.com/office/drawing/2014/main" id="{DE5F61BA-2F59-4808-AD29-2B34248371A6}"/>
              </a:ext>
            </a:extLst>
          </p:cNvPr>
          <p:cNvSpPr/>
          <p:nvPr/>
        </p:nvSpPr>
        <p:spPr>
          <a:xfrm>
            <a:off x="908640" y="2871971"/>
            <a:ext cx="5184684" cy="26270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DCB84A-78B2-4F21-8950-8B729D7B8A5E}"/>
              </a:ext>
            </a:extLst>
          </p:cNvPr>
          <p:cNvSpPr txBox="1"/>
          <p:nvPr/>
        </p:nvSpPr>
        <p:spPr>
          <a:xfrm>
            <a:off x="2207013" y="3603897"/>
            <a:ext cx="407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1200" dirty="0" err="1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컨트랙트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 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화살표: 오른쪽 2">
            <a:extLst>
              <a:ext uri="{FF2B5EF4-FFF2-40B4-BE49-F238E27FC236}">
                <a16:creationId xmlns:a16="http://schemas.microsoft.com/office/drawing/2014/main" id="{8F77902F-C4F9-4B21-9B1E-1442BFB462AC}"/>
              </a:ext>
            </a:extLst>
          </p:cNvPr>
          <p:cNvSpPr/>
          <p:nvPr/>
        </p:nvSpPr>
        <p:spPr>
          <a:xfrm>
            <a:off x="3532799" y="3857069"/>
            <a:ext cx="3898606" cy="264903"/>
          </a:xfrm>
          <a:prstGeom prst="rightArrow">
            <a:avLst/>
          </a:prstGeom>
          <a:solidFill>
            <a:srgbClr val="9D9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E8626FCC-293E-401E-B283-96E1643E4128}"/>
              </a:ext>
            </a:extLst>
          </p:cNvPr>
          <p:cNvCxnSpPr>
            <a:cxnSpLocks/>
          </p:cNvCxnSpPr>
          <p:nvPr/>
        </p:nvCxnSpPr>
        <p:spPr>
          <a:xfrm>
            <a:off x="11328508" y="1917508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9263288-E141-47C1-8EAA-8FC61EB277AB}"/>
              </a:ext>
            </a:extLst>
          </p:cNvPr>
          <p:cNvCxnSpPr>
            <a:cxnSpLocks/>
          </p:cNvCxnSpPr>
          <p:nvPr/>
        </p:nvCxnSpPr>
        <p:spPr>
          <a:xfrm>
            <a:off x="10032144" y="1917508"/>
            <a:ext cx="0" cy="23739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8F1F757-730F-4ABF-9AE8-379DAC762B37}"/>
              </a:ext>
            </a:extLst>
          </p:cNvPr>
          <p:cNvGrpSpPr/>
          <p:nvPr/>
        </p:nvGrpSpPr>
        <p:grpSpPr>
          <a:xfrm>
            <a:off x="2213923" y="1962476"/>
            <a:ext cx="9114592" cy="3933482"/>
            <a:chOff x="1659061" y="2420250"/>
            <a:chExt cx="7651428" cy="2963349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482936F-ED86-41BF-9B9A-36B3A36A84A1}"/>
                </a:ext>
              </a:extLst>
            </p:cNvPr>
            <p:cNvCxnSpPr>
              <a:cxnSpLocks/>
            </p:cNvCxnSpPr>
            <p:nvPr/>
          </p:nvCxnSpPr>
          <p:spPr>
            <a:xfrm>
              <a:off x="1659061" y="2435634"/>
              <a:ext cx="0" cy="2946250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8D02CBE-98A9-4D7F-B7AE-7E208B3467FF}"/>
                </a:ext>
              </a:extLst>
            </p:cNvPr>
            <p:cNvCxnSpPr/>
            <p:nvPr/>
          </p:nvCxnSpPr>
          <p:spPr>
            <a:xfrm>
              <a:off x="2751762" y="2434420"/>
              <a:ext cx="1097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BF90C07-EC3E-4119-833F-57A5018D1ADB}"/>
                </a:ext>
              </a:extLst>
            </p:cNvPr>
            <p:cNvCxnSpPr/>
            <p:nvPr/>
          </p:nvCxnSpPr>
          <p:spPr>
            <a:xfrm flipH="1">
              <a:off x="3849021" y="2433812"/>
              <a:ext cx="238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8685312-168C-49F5-BA87-ABE5F622A83E}"/>
                </a:ext>
              </a:extLst>
            </p:cNvPr>
            <p:cNvCxnSpPr/>
            <p:nvPr/>
          </p:nvCxnSpPr>
          <p:spPr>
            <a:xfrm flipH="1">
              <a:off x="6037780" y="2434403"/>
              <a:ext cx="4899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2B02ADF5-F9C9-44A6-83CE-1F6C4CBDE7B0}"/>
                </a:ext>
              </a:extLst>
            </p:cNvPr>
            <p:cNvCxnSpPr/>
            <p:nvPr/>
          </p:nvCxnSpPr>
          <p:spPr>
            <a:xfrm flipH="1">
              <a:off x="7130483" y="2427326"/>
              <a:ext cx="461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E9471C2-F741-4DA6-ACC5-68E2DC97668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224" y="2427326"/>
              <a:ext cx="0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B4243F82-4216-4912-8D7D-D4DA98932FCC}"/>
                </a:ext>
              </a:extLst>
            </p:cNvPr>
            <p:cNvCxnSpPr/>
            <p:nvPr/>
          </p:nvCxnSpPr>
          <p:spPr>
            <a:xfrm flipH="1">
              <a:off x="9302121" y="2420250"/>
              <a:ext cx="8368" cy="2949179"/>
            </a:xfrm>
            <a:prstGeom prst="line">
              <a:avLst/>
            </a:prstGeom>
            <a:ln w="9525">
              <a:solidFill>
                <a:schemeClr val="tx1">
                  <a:alpha val="42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화살표: 오른쪽 2">
            <a:extLst>
              <a:ext uri="{FF2B5EF4-FFF2-40B4-BE49-F238E27FC236}">
                <a16:creationId xmlns:a16="http://schemas.microsoft.com/office/drawing/2014/main" id="{0984F1A5-408D-430E-A175-2FD7C878A598}"/>
              </a:ext>
            </a:extLst>
          </p:cNvPr>
          <p:cNvSpPr/>
          <p:nvPr/>
        </p:nvSpPr>
        <p:spPr>
          <a:xfrm>
            <a:off x="10028003" y="5335815"/>
            <a:ext cx="1306525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C679A6A-AFE5-49A6-97D3-5B58D29E7B9E}"/>
              </a:ext>
            </a:extLst>
          </p:cNvPr>
          <p:cNvCxnSpPr/>
          <p:nvPr/>
        </p:nvCxnSpPr>
        <p:spPr>
          <a:xfrm flipH="1">
            <a:off x="6113069" y="2036204"/>
            <a:ext cx="5836" cy="3914675"/>
          </a:xfrm>
          <a:prstGeom prst="line">
            <a:avLst/>
          </a:prstGeom>
          <a:ln w="9525">
            <a:solidFill>
              <a:schemeClr val="tx1">
                <a:alpha val="4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21682AA-FD2D-405D-AD67-3D7CDDD989C2}"/>
              </a:ext>
            </a:extLst>
          </p:cNvPr>
          <p:cNvSpPr txBox="1"/>
          <p:nvPr/>
        </p:nvSpPr>
        <p:spPr>
          <a:xfrm>
            <a:off x="1945748" y="1621688"/>
            <a:ext cx="826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05F8B19-8158-43B2-A38F-5D23D4CD97B6}"/>
              </a:ext>
            </a:extLst>
          </p:cNvPr>
          <p:cNvSpPr txBox="1"/>
          <p:nvPr/>
        </p:nvSpPr>
        <p:spPr>
          <a:xfrm>
            <a:off x="3220191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25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5D85D5-F805-4CA4-A674-7B8A7CD3AAB9}"/>
              </a:ext>
            </a:extLst>
          </p:cNvPr>
          <p:cNvSpPr txBox="1"/>
          <p:nvPr/>
        </p:nvSpPr>
        <p:spPr>
          <a:xfrm>
            <a:off x="4594742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28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D85785F-D2B4-43BE-9DCA-A3F2C76E9A94}"/>
              </a:ext>
            </a:extLst>
          </p:cNvPr>
          <p:cNvSpPr txBox="1"/>
          <p:nvPr/>
        </p:nvSpPr>
        <p:spPr>
          <a:xfrm>
            <a:off x="5890599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FC7EA8E-E48F-4837-85E1-3F83DC515084}"/>
              </a:ext>
            </a:extLst>
          </p:cNvPr>
          <p:cNvSpPr txBox="1"/>
          <p:nvPr/>
        </p:nvSpPr>
        <p:spPr>
          <a:xfrm>
            <a:off x="713458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4/1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5C695A3-A455-47B1-82AF-F171B84DF253}"/>
              </a:ext>
            </a:extLst>
          </p:cNvPr>
          <p:cNvSpPr txBox="1"/>
          <p:nvPr/>
        </p:nvSpPr>
        <p:spPr>
          <a:xfrm>
            <a:off x="8479786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B83F655-8A2D-44EF-8BAD-8DACA3A8441F}"/>
              </a:ext>
            </a:extLst>
          </p:cNvPr>
          <p:cNvSpPr txBox="1"/>
          <p:nvPr/>
        </p:nvSpPr>
        <p:spPr>
          <a:xfrm>
            <a:off x="9804979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F573B87-1852-4417-B635-DCD8AAB7B00B}"/>
              </a:ext>
            </a:extLst>
          </p:cNvPr>
          <p:cNvSpPr txBox="1"/>
          <p:nvPr/>
        </p:nvSpPr>
        <p:spPr>
          <a:xfrm>
            <a:off x="11093758" y="1635760"/>
            <a:ext cx="59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</a:p>
        </p:txBody>
      </p:sp>
      <p:sp>
        <p:nvSpPr>
          <p:cNvPr id="120" name="화살표: 오른쪽 2">
            <a:extLst>
              <a:ext uri="{FF2B5EF4-FFF2-40B4-BE49-F238E27FC236}">
                <a16:creationId xmlns:a16="http://schemas.microsoft.com/office/drawing/2014/main" id="{058373AE-39C9-4B6D-8FBF-EE218F2AB549}"/>
              </a:ext>
            </a:extLst>
          </p:cNvPr>
          <p:cNvSpPr/>
          <p:nvPr/>
        </p:nvSpPr>
        <p:spPr>
          <a:xfrm>
            <a:off x="3535105" y="2368116"/>
            <a:ext cx="3896299" cy="264903"/>
          </a:xfrm>
          <a:prstGeom prst="rightArrow">
            <a:avLst/>
          </a:prstGeom>
          <a:solidFill>
            <a:srgbClr val="9D9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1DA52C0-E56C-46B9-AF72-CEA8B716696E}"/>
              </a:ext>
            </a:extLst>
          </p:cNvPr>
          <p:cNvSpPr/>
          <p:nvPr/>
        </p:nvSpPr>
        <p:spPr>
          <a:xfrm>
            <a:off x="3509131" y="2599589"/>
            <a:ext cx="3419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메타버스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고도화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화살표: 오른쪽 2">
            <a:extLst>
              <a:ext uri="{FF2B5EF4-FFF2-40B4-BE49-F238E27FC236}">
                <a16:creationId xmlns:a16="http://schemas.microsoft.com/office/drawing/2014/main" id="{2A664D76-70D9-4F32-8789-4AD8B3FAF024}"/>
              </a:ext>
            </a:extLst>
          </p:cNvPr>
          <p:cNvSpPr/>
          <p:nvPr/>
        </p:nvSpPr>
        <p:spPr>
          <a:xfrm>
            <a:off x="6135589" y="4350717"/>
            <a:ext cx="3905422" cy="262705"/>
          </a:xfrm>
          <a:prstGeom prst="rightArrow">
            <a:avLst/>
          </a:prstGeom>
          <a:solidFill>
            <a:srgbClr val="808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BF8BEE2-4FB5-424F-8E8F-34AF33A93EDC}"/>
              </a:ext>
            </a:extLst>
          </p:cNvPr>
          <p:cNvSpPr txBox="1"/>
          <p:nvPr/>
        </p:nvSpPr>
        <p:spPr>
          <a:xfrm>
            <a:off x="6075091" y="4621191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UCC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3BDAFF-A1BE-4FA2-8575-4F177F147D84}"/>
              </a:ext>
            </a:extLst>
          </p:cNvPr>
          <p:cNvSpPr txBox="1"/>
          <p:nvPr/>
        </p:nvSpPr>
        <p:spPr>
          <a:xfrm>
            <a:off x="8743644" y="5067169"/>
            <a:ext cx="2162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명세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포트폴리오화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5" name="화살표: 오른쪽 2">
            <a:extLst>
              <a:ext uri="{FF2B5EF4-FFF2-40B4-BE49-F238E27FC236}">
                <a16:creationId xmlns:a16="http://schemas.microsoft.com/office/drawing/2014/main" id="{DCA2E568-C411-4A6B-A94D-0C9B14C4B76F}"/>
              </a:ext>
            </a:extLst>
          </p:cNvPr>
          <p:cNvSpPr/>
          <p:nvPr/>
        </p:nvSpPr>
        <p:spPr>
          <a:xfrm>
            <a:off x="8745743" y="2348793"/>
            <a:ext cx="2588786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4F98A9B-F372-4F51-AC33-E58D87CE90A6}"/>
              </a:ext>
            </a:extLst>
          </p:cNvPr>
          <p:cNvSpPr txBox="1"/>
          <p:nvPr/>
        </p:nvSpPr>
        <p:spPr>
          <a:xfrm>
            <a:off x="10906851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~6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6442E5-80A6-4517-9569-C64675A74DB5}"/>
              </a:ext>
            </a:extLst>
          </p:cNvPr>
          <p:cNvSpPr txBox="1"/>
          <p:nvPr/>
        </p:nvSpPr>
        <p:spPr>
          <a:xfrm>
            <a:off x="7053921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~5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EBBA5DA-61BD-43C0-9AE1-C42F48E677FD}"/>
              </a:ext>
            </a:extLst>
          </p:cNvPr>
          <p:cNvSpPr txBox="1"/>
          <p:nvPr/>
        </p:nvSpPr>
        <p:spPr>
          <a:xfrm>
            <a:off x="3099465" y="1393448"/>
            <a:ext cx="735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~4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129" name="화살표: 오른쪽 2">
            <a:extLst>
              <a:ext uri="{FF2B5EF4-FFF2-40B4-BE49-F238E27FC236}">
                <a16:creationId xmlns:a16="http://schemas.microsoft.com/office/drawing/2014/main" id="{F3AB1E2E-772F-4013-9604-9A5D6E7DBD3F}"/>
              </a:ext>
            </a:extLst>
          </p:cNvPr>
          <p:cNvSpPr/>
          <p:nvPr/>
        </p:nvSpPr>
        <p:spPr>
          <a:xfrm>
            <a:off x="6125473" y="2875523"/>
            <a:ext cx="2620269" cy="262705"/>
          </a:xfrm>
          <a:prstGeom prst="rightArrow">
            <a:avLst/>
          </a:prstGeom>
          <a:solidFill>
            <a:srgbClr val="808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4A428D2-C9EE-4728-89E3-C442220DC538}"/>
              </a:ext>
            </a:extLst>
          </p:cNvPr>
          <p:cNvSpPr txBox="1"/>
          <p:nvPr/>
        </p:nvSpPr>
        <p:spPr>
          <a:xfrm>
            <a:off x="6146211" y="3128822"/>
            <a:ext cx="3305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최적화</a:t>
            </a:r>
            <a:endParaRPr lang="en-US" altLang="ko-KR" sz="1200" i="1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3D77188-9A6A-48D7-BC87-01C9488A9430}"/>
              </a:ext>
            </a:extLst>
          </p:cNvPr>
          <p:cNvSpPr txBox="1"/>
          <p:nvPr/>
        </p:nvSpPr>
        <p:spPr>
          <a:xfrm>
            <a:off x="8723324" y="2578958"/>
            <a:ext cx="1363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상용화 작업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426EF2E-9133-4851-90C8-94E4C6E4C9F5}"/>
              </a:ext>
            </a:extLst>
          </p:cNvPr>
          <p:cNvSpPr txBox="1"/>
          <p:nvPr/>
        </p:nvSpPr>
        <p:spPr>
          <a:xfrm>
            <a:off x="10003484" y="5617553"/>
            <a:ext cx="163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정리</a:t>
            </a:r>
            <a:r>
              <a:rPr lang="en-US" altLang="ko-KR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accent5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</a:t>
            </a:r>
            <a:endParaRPr lang="en-US" altLang="ko-KR" sz="1200" dirty="0">
              <a:solidFill>
                <a:schemeClr val="accent5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3" name="화살표: 오른쪽 2">
            <a:extLst>
              <a:ext uri="{FF2B5EF4-FFF2-40B4-BE49-F238E27FC236}">
                <a16:creationId xmlns:a16="http://schemas.microsoft.com/office/drawing/2014/main" id="{F1E3A280-65C0-46B2-AA6B-6689167B7189}"/>
              </a:ext>
            </a:extLst>
          </p:cNvPr>
          <p:cNvSpPr/>
          <p:nvPr/>
        </p:nvSpPr>
        <p:spPr>
          <a:xfrm>
            <a:off x="8751926" y="4842167"/>
            <a:ext cx="1306525" cy="264903"/>
          </a:xfrm>
          <a:prstGeom prst="rightArrow">
            <a:avLst/>
          </a:prstGeom>
          <a:solidFill>
            <a:srgbClr val="5B5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737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3224831" y="2646336"/>
            <a:ext cx="574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750449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4709467" y="2646336"/>
            <a:ext cx="2773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37268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7602" y="1317309"/>
            <a:ext cx="8193750" cy="4916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567020-E544-4BDD-BD72-03D9BCAFF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03" y="1471455"/>
            <a:ext cx="3009900" cy="1085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C5BC46-61AC-46B4-9416-23CE7CB43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03" y="3011874"/>
            <a:ext cx="3028950" cy="1099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6F50AC-8DA4-4540-94EF-53F2F6E11678}"/>
              </a:ext>
            </a:extLst>
          </p:cNvPr>
          <p:cNvSpPr/>
          <p:nvPr/>
        </p:nvSpPr>
        <p:spPr>
          <a:xfrm>
            <a:off x="6908799" y="1494315"/>
            <a:ext cx="1575981" cy="76041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GITLAB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04791DE-6B43-473B-B79F-78ECACA6CFFF}"/>
              </a:ext>
            </a:extLst>
          </p:cNvPr>
          <p:cNvSpPr/>
          <p:nvPr/>
        </p:nvSpPr>
        <p:spPr>
          <a:xfrm>
            <a:off x="6908799" y="3181592"/>
            <a:ext cx="1575981" cy="76041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7F7563-581C-46AE-A231-610600CA3E2C}"/>
              </a:ext>
            </a:extLst>
          </p:cNvPr>
          <p:cNvSpPr/>
          <p:nvPr/>
        </p:nvSpPr>
        <p:spPr>
          <a:xfrm>
            <a:off x="9286240" y="3724558"/>
            <a:ext cx="934720" cy="258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7946C-3163-43BA-AA6E-86999E77A9EA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문화 같은 무언가를 넣지 않을까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E0C741F-51E9-4A4B-8222-C5B271A247D2}"/>
              </a:ext>
            </a:extLst>
          </p:cNvPr>
          <p:cNvSpPr/>
          <p:nvPr/>
        </p:nvSpPr>
        <p:spPr>
          <a:xfrm>
            <a:off x="8829040" y="2207068"/>
            <a:ext cx="1076960" cy="2844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24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747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CDA907-4963-44EB-B10A-175696CB3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81" y="4024791"/>
            <a:ext cx="1052551" cy="10525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6E80D18-33DF-435E-9BAA-429CE15DED8A}"/>
              </a:ext>
            </a:extLst>
          </p:cNvPr>
          <p:cNvSpPr/>
          <p:nvPr/>
        </p:nvSpPr>
        <p:spPr>
          <a:xfrm>
            <a:off x="1757082" y="1257842"/>
            <a:ext cx="8677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블록체인의 신뢰성과 스마트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컨트랙트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고유성과 희소성을 활용한 서비스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E6C240-1184-4336-8CC7-11E6174E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692" y="2512865"/>
            <a:ext cx="1295127" cy="1295127"/>
          </a:xfrm>
          <a:prstGeom prst="rect">
            <a:avLst/>
          </a:prstGeom>
        </p:spPr>
      </p:pic>
      <p:sp>
        <p:nvSpPr>
          <p:cNvPr id="6" name="사각형: 둥근 모서리 14">
            <a:extLst>
              <a:ext uri="{FF2B5EF4-FFF2-40B4-BE49-F238E27FC236}">
                <a16:creationId xmlns:a16="http://schemas.microsoft.com/office/drawing/2014/main" id="{2F709107-3DCE-4884-964A-4FF99DCA27CD}"/>
              </a:ext>
            </a:extLst>
          </p:cNvPr>
          <p:cNvSpPr/>
          <p:nvPr/>
        </p:nvSpPr>
        <p:spPr>
          <a:xfrm>
            <a:off x="5602296" y="2642173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신뢰성</a:t>
            </a:r>
          </a:p>
        </p:txBody>
      </p:sp>
      <p:sp>
        <p:nvSpPr>
          <p:cNvPr id="7" name="사각형: 둥근 모서리 14">
            <a:extLst>
              <a:ext uri="{FF2B5EF4-FFF2-40B4-BE49-F238E27FC236}">
                <a16:creationId xmlns:a16="http://schemas.microsoft.com/office/drawing/2014/main" id="{251AEBAD-ED12-43FF-B201-0D1338A22D92}"/>
              </a:ext>
            </a:extLst>
          </p:cNvPr>
          <p:cNvSpPr/>
          <p:nvPr/>
        </p:nvSpPr>
        <p:spPr>
          <a:xfrm>
            <a:off x="7872531" y="2642173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컨트랙트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9E978FB8-7761-4A16-A025-F89D162552F1}"/>
              </a:ext>
            </a:extLst>
          </p:cNvPr>
          <p:cNvSpPr/>
          <p:nvPr/>
        </p:nvSpPr>
        <p:spPr>
          <a:xfrm>
            <a:off x="5602296" y="4102875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희소성</a:t>
            </a:r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EF4D28FB-43AA-433D-888A-7AC090B33250}"/>
              </a:ext>
            </a:extLst>
          </p:cNvPr>
          <p:cNvSpPr/>
          <p:nvPr/>
        </p:nvSpPr>
        <p:spPr>
          <a:xfrm>
            <a:off x="7872531" y="4102875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고유성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71946E0-49E2-4F8C-8F2D-CE695B97902B}"/>
              </a:ext>
            </a:extLst>
          </p:cNvPr>
          <p:cNvSpPr/>
          <p:nvPr/>
        </p:nvSpPr>
        <p:spPr>
          <a:xfrm>
            <a:off x="4553717" y="2960373"/>
            <a:ext cx="780334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CCEADCF-FFE3-4138-BEB5-56620A944034}"/>
              </a:ext>
            </a:extLst>
          </p:cNvPr>
          <p:cNvSpPr/>
          <p:nvPr/>
        </p:nvSpPr>
        <p:spPr>
          <a:xfrm>
            <a:off x="4553717" y="4351011"/>
            <a:ext cx="780334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847E3A44-738E-4684-BC59-AB8ADFA42446}"/>
              </a:ext>
            </a:extLst>
          </p:cNvPr>
          <p:cNvSpPr txBox="1"/>
          <p:nvPr/>
        </p:nvSpPr>
        <p:spPr>
          <a:xfrm>
            <a:off x="291030" y="371158"/>
            <a:ext cx="6560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티켓 발행 절차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BA85AF-4CCF-4BFD-861C-9610A924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955">
            <a:off x="3484405" y="1954122"/>
            <a:ext cx="624439" cy="124167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3D3E4B-FA93-41DA-BC37-A53BB95BA803}"/>
              </a:ext>
            </a:extLst>
          </p:cNvPr>
          <p:cNvGrpSpPr/>
          <p:nvPr/>
        </p:nvGrpSpPr>
        <p:grpSpPr>
          <a:xfrm>
            <a:off x="1188419" y="4686299"/>
            <a:ext cx="729282" cy="716307"/>
            <a:chOff x="1560786" y="2257559"/>
            <a:chExt cx="2552497" cy="236414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CAED037-938C-4EED-8AA7-137D9966472E}"/>
                </a:ext>
              </a:extLst>
            </p:cNvPr>
            <p:cNvSpPr/>
            <p:nvPr/>
          </p:nvSpPr>
          <p:spPr>
            <a:xfrm>
              <a:off x="1654961" y="2257559"/>
              <a:ext cx="2364146" cy="2364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3B3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A6CDBD9-5722-4480-A0AD-E61DDBAD1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2"/>
            <a:stretch/>
          </p:blipFill>
          <p:spPr>
            <a:xfrm>
              <a:off x="1560786" y="2371060"/>
              <a:ext cx="2552497" cy="2137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828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19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레퍼런스 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dirty="0" err="1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정리안했음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32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0C216E-BFBF-4EBB-83FE-8C15EFBA2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705030"/>
              </p:ext>
            </p:extLst>
          </p:nvPr>
        </p:nvGraphicFramePr>
        <p:xfrm>
          <a:off x="1753502" y="1561673"/>
          <a:ext cx="8921347" cy="3850902"/>
        </p:xfrm>
        <a:graphic>
          <a:graphicData uri="http://schemas.openxmlformats.org/drawingml/2006/table">
            <a:tbl>
              <a:tblPr/>
              <a:tblGrid>
                <a:gridCol w="2319550">
                  <a:extLst>
                    <a:ext uri="{9D8B030D-6E8A-4147-A177-3AD203B41FA5}">
                      <a16:colId xmlns:a16="http://schemas.microsoft.com/office/drawing/2014/main" val="1830569823"/>
                    </a:ext>
                  </a:extLst>
                </a:gridCol>
                <a:gridCol w="6601797">
                  <a:extLst>
                    <a:ext uri="{9D8B030D-6E8A-4147-A177-3AD203B41FA5}">
                      <a16:colId xmlns:a16="http://schemas.microsoft.com/office/drawing/2014/main" val="2065322314"/>
                    </a:ext>
                  </a:extLst>
                </a:gridCol>
              </a:tblGrid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Docs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79020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Spring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3"/>
                        </a:rPr>
                        <a:t>https://docs.spring.io/spring-framework/docs/current/reference/html/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89570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Vue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4"/>
                        </a:rPr>
                        <a:t>https://vuejs.org/v2/guide/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3043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Youtube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API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5"/>
                        </a:rPr>
                        <a:t>https://developers.google.com/youtube/documentation?hl=ko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15024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Firebase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6"/>
                        </a:rPr>
                        <a:t>https://firebase.google.com/docs/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529324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Kakaopay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API Docs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7"/>
                        </a:rPr>
                        <a:t>https://developers.kakao.com/docs/latest/ko/kakaopay/common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674678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전자상거래 표준약관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공정거래위원회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400" b="1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8"/>
                        </a:rPr>
                        <a:t>www.ftc.go.kr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481237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 취급방침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개인정보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종합포털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400" b="1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9"/>
                        </a:rPr>
                        <a:t>www.privacy.go.kr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66005"/>
                  </a:ext>
                </a:extLst>
              </a:tr>
              <a:tr h="4278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 저작권 위원회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10"/>
                        </a:rPr>
                        <a:t>https://www.copyright.or.kr/main.do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386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3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254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사각형: 둥근 모서리 14">
            <a:extLst>
              <a:ext uri="{FF2B5EF4-FFF2-40B4-BE49-F238E27FC236}">
                <a16:creationId xmlns:a16="http://schemas.microsoft.com/office/drawing/2014/main" id="{3006B015-49C6-418D-8EEB-808060DAAB36}"/>
              </a:ext>
            </a:extLst>
          </p:cNvPr>
          <p:cNvSpPr/>
          <p:nvPr/>
        </p:nvSpPr>
        <p:spPr>
          <a:xfrm>
            <a:off x="4155000" y="2412804"/>
            <a:ext cx="1825185" cy="89638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욕구</a:t>
            </a:r>
          </a:p>
        </p:txBody>
      </p:sp>
      <p:sp>
        <p:nvSpPr>
          <p:cNvPr id="6" name="사각형: 둥근 모서리 14">
            <a:extLst>
              <a:ext uri="{FF2B5EF4-FFF2-40B4-BE49-F238E27FC236}">
                <a16:creationId xmlns:a16="http://schemas.microsoft.com/office/drawing/2014/main" id="{93D7D8C8-0D0B-4FE7-8053-C58BE8B4F064}"/>
              </a:ext>
            </a:extLst>
          </p:cNvPr>
          <p:cNvSpPr/>
          <p:nvPr/>
        </p:nvSpPr>
        <p:spPr>
          <a:xfrm>
            <a:off x="4155000" y="3548815"/>
            <a:ext cx="1825185" cy="89638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소장 욕구</a:t>
            </a:r>
          </a:p>
        </p:txBody>
      </p:sp>
      <p:sp>
        <p:nvSpPr>
          <p:cNvPr id="7" name="사각형: 둥근 모서리 14">
            <a:extLst>
              <a:ext uri="{FF2B5EF4-FFF2-40B4-BE49-F238E27FC236}">
                <a16:creationId xmlns:a16="http://schemas.microsoft.com/office/drawing/2014/main" id="{95330E80-3167-477F-9004-84243AFB53CC}"/>
              </a:ext>
            </a:extLst>
          </p:cNvPr>
          <p:cNvSpPr/>
          <p:nvPr/>
        </p:nvSpPr>
        <p:spPr>
          <a:xfrm>
            <a:off x="4155000" y="4703776"/>
            <a:ext cx="1825185" cy="89638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현시 욕구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5B561A-6BB5-406E-A44C-BBAEE654B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600" y="2301729"/>
            <a:ext cx="3987258" cy="2990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CC7E99-4D59-4FD4-8EE8-25066A01F9D0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판매하는 것은 누구나 가지고 있는 원초적 욕구를 자극할 수 있는 물건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5F2F38-9C25-40DF-A0EA-CDD9B63346D9}"/>
              </a:ext>
            </a:extLst>
          </p:cNvPr>
          <p:cNvCxnSpPr/>
          <p:nvPr/>
        </p:nvCxnSpPr>
        <p:spPr>
          <a:xfrm>
            <a:off x="6322892" y="1938566"/>
            <a:ext cx="0" cy="402282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A14D07B8-9CC9-4401-B2C7-D0E8B6503923}"/>
              </a:ext>
            </a:extLst>
          </p:cNvPr>
          <p:cNvSpPr/>
          <p:nvPr/>
        </p:nvSpPr>
        <p:spPr>
          <a:xfrm>
            <a:off x="1147777" y="3548815"/>
            <a:ext cx="1825185" cy="896382"/>
          </a:xfrm>
          <a:prstGeom prst="roundRect">
            <a:avLst/>
          </a:prstGeom>
          <a:solidFill>
            <a:srgbClr val="5B5C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원초적 욕구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6F713C3-C2A5-496C-86B9-D1A2DFCD2E8F}"/>
              </a:ext>
            </a:extLst>
          </p:cNvPr>
          <p:cNvSpPr/>
          <p:nvPr/>
        </p:nvSpPr>
        <p:spPr>
          <a:xfrm>
            <a:off x="3143789" y="3796951"/>
            <a:ext cx="89999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A984F0C-1FE5-40FE-B5E1-5C9E6F0E3C49}"/>
              </a:ext>
            </a:extLst>
          </p:cNvPr>
          <p:cNvSpPr/>
          <p:nvPr/>
        </p:nvSpPr>
        <p:spPr>
          <a:xfrm rot="20074072">
            <a:off x="3143789" y="3061049"/>
            <a:ext cx="89999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B9DD8E9-6C76-414A-8E01-A3528B397840}"/>
              </a:ext>
            </a:extLst>
          </p:cNvPr>
          <p:cNvSpPr/>
          <p:nvPr/>
        </p:nvSpPr>
        <p:spPr>
          <a:xfrm rot="1396639">
            <a:off x="3143789" y="4532853"/>
            <a:ext cx="89999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F3C20-D35D-4BD7-9674-336948463CFE}"/>
              </a:ext>
            </a:extLst>
          </p:cNvPr>
          <p:cNvSpPr txBox="1"/>
          <p:nvPr/>
        </p:nvSpPr>
        <p:spPr>
          <a:xfrm>
            <a:off x="6322892" y="5446269"/>
            <a:ext cx="446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수집욕구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소장욕구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현시욕구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이해하기 쉬운 사진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483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254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63B28-3CC4-41A6-B47E-92E67A93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38" y="3045939"/>
            <a:ext cx="1518371" cy="30192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9097C0-5BF6-4CBE-AE1C-3C9536FAD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72" y="1657952"/>
            <a:ext cx="1506725" cy="30192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91EA12-3F3D-4514-812E-C60A97AE1E4B}"/>
              </a:ext>
            </a:extLst>
          </p:cNvPr>
          <p:cNvSpPr/>
          <p:nvPr/>
        </p:nvSpPr>
        <p:spPr>
          <a:xfrm>
            <a:off x="1279490" y="1257842"/>
            <a:ext cx="963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주목한 상품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티켓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D90588-28F7-4927-8727-D1688321A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188" y="1756806"/>
            <a:ext cx="4081849" cy="40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0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90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Why? 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높은 구매 욕구를 가진 고객 세그먼트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5D8B4A-B49A-444E-A794-E7FE74AA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15" y="2201915"/>
            <a:ext cx="5606699" cy="3150965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816A68A7-7FF5-45FD-8BF2-0239C104E1BE}"/>
              </a:ext>
            </a:extLst>
          </p:cNvPr>
          <p:cNvSpPr/>
          <p:nvPr/>
        </p:nvSpPr>
        <p:spPr>
          <a:xfrm>
            <a:off x="6148989" y="2290353"/>
            <a:ext cx="4225469" cy="1082618"/>
          </a:xfrm>
          <a:prstGeom prst="wedgeRoundRectCallout">
            <a:avLst>
              <a:gd name="adj1" fmla="val -43926"/>
              <a:gd name="adj2" fmla="val 8250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0DBB85-6696-4852-BD9F-466330F9A84F}"/>
              </a:ext>
            </a:extLst>
          </p:cNvPr>
          <p:cNvSpPr/>
          <p:nvPr/>
        </p:nvSpPr>
        <p:spPr>
          <a:xfrm>
            <a:off x="6481525" y="2477719"/>
            <a:ext cx="3589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대다수 사람의 월급은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가상 화폐가 아니다</a:t>
            </a:r>
            <a:endParaRPr lang="ko-KR" altLang="en-US" u="sng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03C1D5-CE1F-4F39-8E2C-CE9C6B39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93" y="3549069"/>
            <a:ext cx="1559118" cy="1677343"/>
          </a:xfrm>
          <a:prstGeom prst="rect">
            <a:avLst/>
          </a:prstGeom>
        </p:spPr>
      </p:pic>
      <p:sp>
        <p:nvSpPr>
          <p:cNvPr id="2" name="눈물 방울 1">
            <a:extLst>
              <a:ext uri="{FF2B5EF4-FFF2-40B4-BE49-F238E27FC236}">
                <a16:creationId xmlns:a16="http://schemas.microsoft.com/office/drawing/2014/main" id="{F8C7EE7A-D548-4855-AE0A-617255A40D02}"/>
              </a:ext>
            </a:extLst>
          </p:cNvPr>
          <p:cNvSpPr/>
          <p:nvPr/>
        </p:nvSpPr>
        <p:spPr>
          <a:xfrm rot="18900000">
            <a:off x="9244732" y="4797541"/>
            <a:ext cx="294926" cy="293427"/>
          </a:xfrm>
          <a:prstGeom prst="teardrop">
            <a:avLst>
              <a:gd name="adj" fmla="val 1132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8E635D-76CD-4139-AFD4-101BD605D0BD}"/>
              </a:ext>
            </a:extLst>
          </p:cNvPr>
          <p:cNvSpPr/>
          <p:nvPr/>
        </p:nvSpPr>
        <p:spPr>
          <a:xfrm>
            <a:off x="1279490" y="1257842"/>
            <a:ext cx="9633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지갑 같은 전용 거래 모듈과 거래 당사자가 수수료를 직접 내는 문화 등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장벽을 가진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E71765-F844-4417-9164-217C77C6A38D}"/>
              </a:ext>
            </a:extLst>
          </p:cNvPr>
          <p:cNvSpPr txBox="1"/>
          <p:nvPr/>
        </p:nvSpPr>
        <p:spPr>
          <a:xfrm>
            <a:off x="3385751" y="5415895"/>
            <a:ext cx="3571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플랫폼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설립자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게이브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뉴웰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algn="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퇴출하면서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810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90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티켓 어째서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높은 구매 욕구를 가진 고객 세그먼트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095F71-CE31-48AE-A909-78569565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14" y="1696640"/>
            <a:ext cx="4449986" cy="39540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161187-667A-4BE1-8ABB-8CE44EBF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279" y="1696640"/>
            <a:ext cx="4230343" cy="39540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56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91031" y="371158"/>
            <a:ext cx="890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티켓 어째서</a:t>
            </a:r>
            <a:r>
              <a:rPr lang="en-US" altLang="ko-KR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– </a:t>
            </a:r>
            <a:r>
              <a:rPr lang="ko-KR" altLang="en-US" sz="2800" dirty="0">
                <a:solidFill>
                  <a:srgbClr val="5B5C9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기호품</a:t>
            </a:r>
            <a:endParaRPr lang="en-US" altLang="ko-KR" sz="2800" dirty="0">
              <a:solidFill>
                <a:srgbClr val="5B5C9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102FDE-5811-4CAC-AC95-7A2458A6C7F6}"/>
              </a:ext>
            </a:extLst>
          </p:cNvPr>
          <p:cNvSpPr/>
          <p:nvPr/>
        </p:nvSpPr>
        <p:spPr>
          <a:xfrm>
            <a:off x="1707654" y="1257842"/>
            <a:ext cx="9376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 규모가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30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기호품이라 특징 덕분에 갑작스러운 법적 규제 등의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사업리스크가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E648AC-296D-4B9F-9285-C6603EB38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289" y="2254176"/>
            <a:ext cx="4364381" cy="31405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AF0DA2-20D5-4777-8110-04152147A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869" y="2254176"/>
            <a:ext cx="3530569" cy="3140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1131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9352</TotalTime>
  <Words>2492</Words>
  <Application>Microsoft Office PowerPoint</Application>
  <PresentationFormat>와이드스크린</PresentationFormat>
  <Paragraphs>476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CJONLYONENEW</vt:lpstr>
      <vt:lpstr>나눔스퀘어</vt:lpstr>
      <vt:lpstr>나눔스퀘어 Bold</vt:lpstr>
      <vt:lpstr>나눔스퀘어 ExtraBold</vt:lpstr>
      <vt:lpstr>맑은 고딕</vt:lpstr>
      <vt:lpstr>Arial</vt:lpstr>
      <vt:lpstr>Avenir Next LT Pro</vt:lpstr>
      <vt:lpstr>Calibri</vt:lpstr>
      <vt:lpstr>AccentBoxVTI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AccentBox(강조 상자)</dc:title>
  <dc:creator>kang mingu</dc:creator>
  <cp:lastModifiedBy>kang mingu</cp:lastModifiedBy>
  <cp:revision>832</cp:revision>
  <dcterms:created xsi:type="dcterms:W3CDTF">2021-11-14T05:11:58Z</dcterms:created>
  <dcterms:modified xsi:type="dcterms:W3CDTF">2022-03-17T16:18:41Z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